
<file path=[Content_Types].xml><?xml version="1.0" encoding="utf-8"?>
<Types xmlns="http://schemas.openxmlformats.org/package/2006/content-types">
  <Default Extension="xml" ContentType="application/vnd.openxmlformats-officedocument.presentationml.presentation.main+xml"/>
  <Default Extension="jpg" ContentType="image/jpeg"/>
  <Default Extension="png" ContentType="image/png"/>
  <Default Extension="rels" ContentType="application/vnd.openxmlformats-package.relationships+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officeDocument" Target="/ppt/presentation.xml" Id="Rc19ae448f0ed4960" /><Relationship Type="http://schemas.openxmlformats.org/package/2006/relationships/metadata/core-properties" Target="/docProps/core.xml" Id="R3433009c5b654bd4" /><Relationship Type="http://schemas.openxmlformats.org/officeDocument/2006/relationships/extended-properties" Target="/docProps/app.xml" Id="R9ac593f8a33a49d3" /><Relationship Type="http://schemas.openxmlformats.org/officeDocument/2006/relationships/custom-properties" Target="/docProps/custom.xml" Id="Rf32bb07e6aa346f3"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D1EA"/>
    <a:srgbClr val="A2C2D1"/>
    <a:srgbClr val="1688CE"/>
    <a:srgbClr val="057EBB"/>
    <a:srgbClr val="001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inimized">
    <p:restoredLeft sz="0" autoAdjust="0"/>
    <p:restoredTop sz="0" autoAdjust="0"/>
  </p:normalViewPr>
  <p:slideViewPr>
    <p:cSldViewPr snapToGrid="0">
      <p:cViewPr varScale="1">
        <p:scale>
          <a:sx n="22" d="100"/>
          <a:sy n="22" d="100"/>
        </p:scale>
        <p:origin x="2582" y="29"/>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slideMaster" Target="/ppt/slideMasters/slideMaster1.xml" Id="rId1" /><Relationship Type="http://schemas.openxmlformats.org/officeDocument/2006/relationships/theme" Target="/ppt/theme/theme1.xml" Id="rId2" /><Relationship Type="http://schemas.openxmlformats.org/officeDocument/2006/relationships/notesMaster" Target="/ppt/notesMasters/notesMaster1.xml" Id="rId3" /><Relationship Type="http://schemas.openxmlformats.org/officeDocument/2006/relationships/slide" Target="/ppt/slides/slide1.xml" Id="rId4" /><Relationship Type="http://schemas.openxmlformats.org/officeDocument/2006/relationships/slide" Target="/ppt/slides/slide2.xml" Id="rId5" /><Relationship Type="http://schemas.openxmlformats.org/officeDocument/2006/relationships/slide" Target="/ppt/slides/slide3.xml" Id="rId6" /><Relationship Type="http://schemas.openxmlformats.org/officeDocument/2006/relationships/slide" Target="/ppt/slides/slide4.xml" Id="rId7" /><Relationship Type="http://schemas.openxmlformats.org/officeDocument/2006/relationships/slide" Target="/ppt/slides/slide5.xml" Id="rId8" /><Relationship Type="http://schemas.openxmlformats.org/officeDocument/2006/relationships/slide" Target="/ppt/slides/slide6.xml" Id="rId9" /><Relationship Type="http://schemas.openxmlformats.org/officeDocument/2006/relationships/slide" Target="/ppt/slides/slide7.xml" Id="rId10" /><Relationship Type="http://schemas.openxmlformats.org/officeDocument/2006/relationships/slide" Target="/ppt/slides/slide8.xml" Id="rId11" /><Relationship Type="http://schemas.openxmlformats.org/officeDocument/2006/relationships/slide" Target="/ppt/slides/slide9.xml" Id="rId12" /><Relationship Type="http://schemas.openxmlformats.org/officeDocument/2006/relationships/slide" Target="/ppt/slides/slide10.xml" Id="rId13" /><Relationship Type="http://schemas.openxmlformats.org/officeDocument/2006/relationships/slide" Target="/ppt/slides/slide11.xml" Id="rId14" /><Relationship Type="http://schemas.openxmlformats.org/officeDocument/2006/relationships/slide" Target="/ppt/slides/slide12.xml" Id="rId15" /><Relationship Type="http://schemas.openxmlformats.org/officeDocument/2006/relationships/slide" Target="/ppt/slides/slide13.xml" Id="rId16" /><Relationship Type="http://schemas.openxmlformats.org/officeDocument/2006/relationships/slide" Target="/ppt/slides/slide14.xml" Id="rId17" /><Relationship Type="http://schemas.openxmlformats.org/officeDocument/2006/relationships/slide" Target="/ppt/slides/slide15.xml" Id="rId18" /><Relationship Type="http://schemas.openxmlformats.org/officeDocument/2006/relationships/tableStyles" Target="/ppt/tableStyles.xml" Id="rId19" /><Relationship Type="http://schemas.openxmlformats.org/officeDocument/2006/relationships/presProps" Target="/ppt/presProps.xml" Id="rId20" /><Relationship Type="http://schemas.openxmlformats.org/officeDocument/2006/relationships/viewProps" Target="/ppt/viewProps.xml" Id="rId21" /></Relationships>
</file>

<file path=ppt/media/image.jpg>
</file>

<file path=ppt/media/image.png>
</file>

<file path=ppt/media/image2.jpg>
</file>

<file path=ppt/media/image2.png>
</file>

<file path=ppt/media/image3.jpg>
</file>

<file path=ppt/media/image3.png>
</file>

<file path=ppt/media/image4.png>
</file>

<file path=ppt/media/image5.png>
</file>

<file path=ppt/media/image6.png>
</file>

<file path=ppt/media/image7.png>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197626-530D-4F0E-A732-CA52B4DD6E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6E55F3-BCFD-41E1-BF7C-172F7C5293F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1" /><Relationship Type="http://schemas.openxmlformats.org/officeDocument/2006/relationships/notesMaster" Target="/ppt/notesMasters/notesMaster1.xml" Id="rId2" /></Relationships>
</file>

<file path=ppt/notesSlides/_rels/notesSlide10.xml.rels>&#65279;<?xml version="1.0" encoding="utf-8"?><Relationships xmlns="http://schemas.openxmlformats.org/package/2006/relationships"><Relationship Type="http://schemas.openxmlformats.org/officeDocument/2006/relationships/slide" Target="/ppt/slides/slide10.xml" Id="rId1" /><Relationship Type="http://schemas.openxmlformats.org/officeDocument/2006/relationships/notesMaster" Target="/ppt/notesMasters/notesMaster1.xml" Id="rId2" /></Relationships>
</file>

<file path=ppt/notesSlides/_rels/notesSlide11.xml.rels>&#65279;<?xml version="1.0" encoding="utf-8"?><Relationships xmlns="http://schemas.openxmlformats.org/package/2006/relationships"><Relationship Type="http://schemas.openxmlformats.org/officeDocument/2006/relationships/slide" Target="/ppt/slides/slide11.xml" Id="rId1" /><Relationship Type="http://schemas.openxmlformats.org/officeDocument/2006/relationships/notesMaster" Target="/ppt/notesMasters/notesMaster1.xml" Id="rId2" /></Relationships>
</file>

<file path=ppt/notesSlides/_rels/notesSlide12.xml.rels>&#65279;<?xml version="1.0" encoding="utf-8"?><Relationships xmlns="http://schemas.openxmlformats.org/package/2006/relationships"><Relationship Type="http://schemas.openxmlformats.org/officeDocument/2006/relationships/slide" Target="/ppt/slides/slide12.xml" Id="rId1" /><Relationship Type="http://schemas.openxmlformats.org/officeDocument/2006/relationships/notesMaster" Target="/ppt/notesMasters/notesMaster1.xml" Id="rId2" /></Relationships>
</file>

<file path=ppt/notesSlides/_rels/notesSlide13.xml.rels>&#65279;<?xml version="1.0" encoding="utf-8"?><Relationships xmlns="http://schemas.openxmlformats.org/package/2006/relationships"><Relationship Type="http://schemas.openxmlformats.org/officeDocument/2006/relationships/slide" Target="/ppt/slides/slide13.xml" Id="rId1" /><Relationship Type="http://schemas.openxmlformats.org/officeDocument/2006/relationships/notesMaster" Target="/ppt/notesMasters/notesMaster1.xml" Id="rId2" /></Relationships>
</file>

<file path=ppt/notesSlides/_rels/notesSlide14.xml.rels>&#65279;<?xml version="1.0" encoding="utf-8"?><Relationships xmlns="http://schemas.openxmlformats.org/package/2006/relationships"><Relationship Type="http://schemas.openxmlformats.org/officeDocument/2006/relationships/slide" Target="/ppt/slides/slide14.xml" Id="rId1" /><Relationship Type="http://schemas.openxmlformats.org/officeDocument/2006/relationships/notesMaster" Target="/ppt/notesMasters/notesMaster1.xml" Id="rId2" /></Relationships>
</file>

<file path=ppt/notesSlides/_rels/notesSlide15.xml.rels>&#65279;<?xml version="1.0" encoding="utf-8"?><Relationships xmlns="http://schemas.openxmlformats.org/package/2006/relationships"><Relationship Type="http://schemas.openxmlformats.org/officeDocument/2006/relationships/slide" Target="/ppt/slides/slide15.xml" Id="rId1" /><Relationship Type="http://schemas.openxmlformats.org/officeDocument/2006/relationships/notesMaster" Target="/ppt/notesMasters/notesMaster1.xml" Id="rId2"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1" /><Relationship Type="http://schemas.openxmlformats.org/officeDocument/2006/relationships/notesMaster" Target="/ppt/notesMasters/notesMaster1.xml" Id="rId2"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1" /><Relationship Type="http://schemas.openxmlformats.org/officeDocument/2006/relationships/notesMaster" Target="/ppt/notesMasters/notesMaster1.xml" Id="rId2"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1" /><Relationship Type="http://schemas.openxmlformats.org/officeDocument/2006/relationships/notesMaster" Target="/ppt/notesMasters/notesMaster1.xml" Id="rId2"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1" /><Relationship Type="http://schemas.openxmlformats.org/officeDocument/2006/relationships/notesMaster" Target="/ppt/notesMasters/notesMaster1.xml" Id="rId2"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1" /><Relationship Type="http://schemas.openxmlformats.org/officeDocument/2006/relationships/notesMaster" Target="/ppt/notesMasters/notesMaster1.xml" Id="rId2"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1" /><Relationship Type="http://schemas.openxmlformats.org/officeDocument/2006/relationships/notesMaster" Target="/ppt/notesMasters/notesMaster1.xml" Id="rId2" /></Relationships>
</file>

<file path=ppt/notesSlides/_rels/notesSlide8.xml.rels>&#65279;<?xml version="1.0" encoding="utf-8"?><Relationships xmlns="http://schemas.openxmlformats.org/package/2006/relationships"><Relationship Type="http://schemas.openxmlformats.org/officeDocument/2006/relationships/slide" Target="/ppt/slides/slide8.xml" Id="rId1" /><Relationship Type="http://schemas.openxmlformats.org/officeDocument/2006/relationships/notesMaster" Target="/ppt/notesMasters/notesMaster1.xml" Id="rId2" /></Relationships>
</file>

<file path=ppt/notesSlides/_rels/notesSlide9.xml.rels>&#65279;<?xml version="1.0" encoding="utf-8"?><Relationships xmlns="http://schemas.openxmlformats.org/package/2006/relationships"><Relationship Type="http://schemas.openxmlformats.org/officeDocument/2006/relationships/slide" Target="/ppt/slides/slide9.xml" Id="rId1" /><Relationship Type="http://schemas.openxmlformats.org/officeDocument/2006/relationships/notesMaster" Target="/ppt/notesMasters/notesMaster1.xml" Id="rId2" /></Relationships>
</file>

<file path=ppt/notesSlides/notesSlide1.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0.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1.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2.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3.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4.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15.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2.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3.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4.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5.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6.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7.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8.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notesSlides/notesSlide9.xml><?xml version="1.0" encoding="utf-8"?>
<p:notes xmlns:p="http://schemas.openxmlformats.org/presentationml/2006/main">
  <p:cSld>
    <p:spTree>
      <p:nvGrpSpPr>
        <p:cNvPr id="1" name=""/>
        <p:cNvGrpSpPr/>
        <p:nvPr/>
      </p:nvGrpSpPr>
      <p:grpSpPr>
        <a:xfrm xmlns:a="http://schemas.openxmlformats.org/drawingml/2006/main"/>
      </p:grpSpPr>
      <p:sp>
        <p:nvSpPr>
          <p:cNvPr id="2" name=""/>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endParaRPr lang="zh-CN" altLang="en-US"/>
          </a:p>
        </p:txBody>
      </p:sp>
    </p:spTree>
  </p:cSld>
  <p:clrMapOvr>
    <a:masterClrMapping xmlns:a="http://schemas.openxmlformats.org/drawingml/2006/main"/>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3.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lvl="0"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lvl="0" indent="0" algn="ctr">
              <a:buNone/>
              <a:defRPr sz="2400"/>
            </a:lvl1pPr>
            <a:lvl2pPr marL="457200" lvl="1" indent="0" algn="ctr">
              <a:buNone/>
              <a:defRPr sz="2000"/>
            </a:lvl2pPr>
            <a:lvl3pPr marL="914400" lvl="2" indent="0" algn="ctr">
              <a:buNone/>
              <a:defRPr sz="1800"/>
            </a:lvl3pPr>
            <a:lvl4pPr marL="1371600" lvl="3" indent="0" algn="ctr">
              <a:buNone/>
              <a:defRPr sz="1600"/>
            </a:lvl4pPr>
            <a:lvl5pPr marL="1828800" lvl="4" indent="0" algn="ctr">
              <a:buNone/>
              <a:defRPr sz="1600"/>
            </a:lvl5pPr>
            <a:lvl6pPr marL="2286000" lvl="5" indent="0" algn="ctr">
              <a:buNone/>
              <a:defRPr sz="1600"/>
            </a:lvl6pPr>
            <a:lvl7pPr marL="2743200" lvl="6" indent="0" algn="ctr">
              <a:buNone/>
              <a:defRPr sz="1600"/>
            </a:lvl7pPr>
            <a:lvl8pPr marL="3200400" lvl="7" indent="0" algn="ctr">
              <a:buNone/>
              <a:defRPr sz="1600"/>
            </a:lvl8pPr>
            <a:lvl9pPr marL="3657600" lvl="8"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idx="10"/>
          </p:nvPr>
        </p:nvSpPr>
        <p:spPr>
          <a:prstGeom prst="rect">
            <a:avLst/>
          </a:prstGeom>
        </p:spPr>
        <p:txBody>
          <a:bodyPr/>
          <a:lstStyle/>
          <a:p>
            <a:fld id="{038FFADA-4ACB-4AA5-B266-D2B9CD0C46DC}" type="datetimeFigureOut">
              <a:rPr lang="zh-CN" altLang="en-US"/>
              <a:t/>
            </a:fld>
            <a:endParaRPr lang="zh-CN" altLang="en-US"/>
          </a:p>
        </p:txBody>
      </p:sp>
      <p:sp>
        <p:nvSpPr>
          <p:cNvPr id="5" name="页脚占位符 4"/>
          <p:cNvSpPr>
            <a:spLocks noGrp="1"/>
          </p:cNvSpPr>
          <p:nvPr>
            <p:ph type="ftr" idx="11"/>
          </p:nvPr>
        </p:nvSpPr>
        <p:spPr>
          <a:prstGeom prst="rect">
            <a:avLst/>
          </a:prstGeom>
        </p:spPr>
        <p:txBody>
          <a:bodyPr/>
          <a:lstStyle/>
          <a:p>
            <a:endParaRPr lang="zh-CN" altLang="en-US"/>
          </a:p>
        </p:txBody>
      </p:sp>
      <p:sp>
        <p:nvSpPr>
          <p:cNvPr id="6" name="灯片编号占位符 5"/>
          <p:cNvSpPr>
            <a:spLocks noGrp="1"/>
          </p:cNvSpPr>
          <p:nvPr>
            <p:ph type="sldNum" idx="12"/>
          </p:nvPr>
        </p:nvSpPr>
        <p:spPr>
          <a:prstGeom prst="rect">
            <a:avLst/>
          </a:prstGeom>
        </p:spPr>
        <p:txBody>
          <a:bodyPr/>
          <a:lstStyle/>
          <a:p>
            <a:fld id="{CECBA9F7-4EEE-4256-8756-7225DF32D11B}" type="slidenum">
              <a:rPr lang="zh-CN" altLang="en-US"/>
              <a:t/>
            </a:fld>
            <a:endParaRPr lang="zh-CN" alt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idx="10"/>
          </p:nvPr>
        </p:nvSpPr>
        <p:spPr>
          <a:prstGeom prst="rect">
            <a:avLst/>
          </a:prstGeom>
        </p:spPr>
        <p:txBody>
          <a:bodyPr/>
          <a:lstStyle/>
          <a:p>
            <a:fld id="{22292B8D-CEE9-4DB5-84AA-7D654352AAE7}" type="datetimeFigureOut">
              <a:rPr lang="zh-CN" altLang="en-US"/>
              <a:t/>
            </a:fld>
            <a:endParaRPr lang="zh-CN" altLang="en-US"/>
          </a:p>
        </p:txBody>
      </p:sp>
      <p:sp>
        <p:nvSpPr>
          <p:cNvPr id="5" name="页脚占位符 4"/>
          <p:cNvSpPr>
            <a:spLocks noGrp="1"/>
          </p:cNvSpPr>
          <p:nvPr>
            <p:ph type="ftr" idx="11"/>
          </p:nvPr>
        </p:nvSpPr>
        <p:spPr>
          <a:prstGeom prst="rect">
            <a:avLst/>
          </a:prstGeom>
        </p:spPr>
        <p:txBody>
          <a:bodyPr/>
          <a:lstStyle/>
          <a:p>
            <a:endParaRPr lang="zh-CN" altLang="en-US"/>
          </a:p>
        </p:txBody>
      </p:sp>
      <p:sp>
        <p:nvSpPr>
          <p:cNvPr id="6" name="灯片编号占位符 5"/>
          <p:cNvSpPr>
            <a:spLocks noGrp="1"/>
          </p:cNvSpPr>
          <p:nvPr>
            <p:ph type="sldNum" idx="12"/>
          </p:nvPr>
        </p:nvSpPr>
        <p:spPr>
          <a:prstGeom prst="rect">
            <a:avLst/>
          </a:prstGeom>
        </p:spPr>
        <p:txBody>
          <a:bodyPr/>
          <a:lstStyle/>
          <a:p>
            <a:fld id="{9AC950C0-FA2E-46F1-AB09-4C0372EFBFE6}" type="slidenum">
              <a:rPr lang="zh-CN" altLang="en-US"/>
              <a:t/>
            </a:fld>
            <a:endParaRPr lang="zh-CN" altLang="en-US"/>
          </a:p>
        </p:txBody>
      </p:sp>
    </p:spTree>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cSld name="空白">
    <p:spTree>
      <p:nvGrpSpPr>
        <p:cNvPr id="1" name=""/>
        <p:cNvGrpSpPr/>
        <p:nvPr/>
      </p:nvGrpSpPr>
      <p:grpSpPr>
        <a:xfrm>
          <a:off x="0" y="0"/>
          <a:ext cx="0" cy="0"/>
          <a:chOff x="0" y="0"/>
          <a:chExt cx="0" cy="0"/>
        </a:xfrm>
      </p:grpSpPr>
      <p:sp>
        <p:nvSpPr>
          <p:cNvPr id="2" name="日期占位符 1"/>
          <p:cNvSpPr>
            <a:spLocks noGrp="1"/>
          </p:cNvSpPr>
          <p:nvPr>
            <p:ph type="dt" idx="10"/>
          </p:nvPr>
        </p:nvSpPr>
        <p:spPr>
          <a:prstGeom prst="rect">
            <a:avLst/>
          </a:prstGeom>
        </p:spPr>
        <p:txBody>
          <a:bodyPr/>
          <a:lstStyle/>
          <a:p>
            <a:fld id="{24D773E8-4181-4682-B4AD-BD5E0844F420}" type="datetimeFigureOut">
              <a:rPr lang="zh-CN" altLang="en-US"/>
              <a:t/>
            </a:fld>
            <a:endParaRPr lang="zh-CN" altLang="en-US"/>
          </a:p>
        </p:txBody>
      </p:sp>
      <p:sp>
        <p:nvSpPr>
          <p:cNvPr id="3" name="页脚占位符 2"/>
          <p:cNvSpPr>
            <a:spLocks noGrp="1"/>
          </p:cNvSpPr>
          <p:nvPr>
            <p:ph type="ftr" idx="11"/>
          </p:nvPr>
        </p:nvSpPr>
        <p:spPr>
          <a:prstGeom prst="rect">
            <a:avLst/>
          </a:prstGeom>
        </p:spPr>
        <p:txBody>
          <a:bodyPr/>
          <a:lstStyle/>
          <a:p>
            <a:endParaRPr lang="zh-CN" altLang="en-US"/>
          </a:p>
        </p:txBody>
      </p:sp>
      <p:sp>
        <p:nvSpPr>
          <p:cNvPr id="4" name="灯片编号占位符 3"/>
          <p:cNvSpPr>
            <a:spLocks noGrp="1"/>
          </p:cNvSpPr>
          <p:nvPr>
            <p:ph type="sldNum" idx="12"/>
          </p:nvPr>
        </p:nvSpPr>
        <p:spPr>
          <a:prstGeom prst="rect">
            <a:avLst/>
          </a:prstGeom>
        </p:spPr>
        <p:txBody>
          <a:bodyPr/>
          <a:lstStyle/>
          <a:p>
            <a:fld id="{6F3E755C-C098-4432-A4A0-8DE28E43E1D4}" type="slidenum">
              <a:rPr lang="zh-CN" altLang="en-US"/>
              <a:t/>
            </a:fld>
            <a:endParaRPr lang="zh-CN" altLang="en-US"/>
          </a:p>
        </p:txBody>
      </p:sp>
    </p:spTree>
  </p:cSld>
  <p:clrMapOvr>
    <a:masterClrMapping/>
  </p:clrMapOvr>
  <p:extLst>
    <p:ext uri="{DCECCB84-F9BA-43D5-87BE-67443E8EF086}">
      <p15:sldGuideLst xmlns:p15="http://schemas.microsoft.com/office/powerpoint/2012/main"/>
    </p:ext>
  </p:extLst>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slideLayout" Target="/ppt/slideLayouts/slideLayout2.xml" Id="rId2" /><Relationship Type="http://schemas.openxmlformats.org/officeDocument/2006/relationships/slideLayout" Target="/ppt/slideLayouts/slideLayout3.xml" Id="rId3" /><Relationship Type="http://schemas.openxmlformats.org/officeDocument/2006/relationships/theme" Target="/ppt/theme/theme1.xml" Id="rId4"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idx="2"/>
          </p:nvPr>
        </p:nvSpPr>
        <p:spPr>
          <a:xfrm>
            <a:off x="838200" y="6356350"/>
            <a:ext cx="2743200" cy="365125"/>
          </a:xfrm>
          <a:prstGeom prst="rect">
            <a:avLst/>
          </a:prstGeom>
        </p:spPr>
        <p:txBody>
          <a:bodyPr vert="horz" lIns="91440" tIns="45720" rIns="91440" bIns="45720" anchor="ctr"/>
          <a:lstStyle>
            <a:lvl1pPr lvl="0" algn="l">
              <a:defRPr sz="1200">
                <a:solidFill>
                  <a:schemeClr val="tx1">
                    <a:tint val="75000"/>
                  </a:schemeClr>
                </a:solidFill>
              </a:defRPr>
            </a:lvl1pPr>
          </a:lstStyle>
          <a:p>
            <a:fld id="{A308483B-A1F4-415C-9353-C6AB2A3D0EAF}" type="datetimeFigureOut">
              <a:rPr lang="zh-CN" altLang="en-US"/>
              <a:t/>
            </a:fld>
            <a:endParaRPr lang="zh-CN" altLang="en-US"/>
          </a:p>
        </p:txBody>
      </p:sp>
      <p:sp>
        <p:nvSpPr>
          <p:cNvPr id="5" name="页脚占位符 4"/>
          <p:cNvSpPr>
            <a:spLocks noGrp="1"/>
          </p:cNvSpPr>
          <p:nvPr>
            <p:ph type="ftr" idx="3"/>
          </p:nvPr>
        </p:nvSpPr>
        <p:spPr>
          <a:xfrm>
            <a:off x="4038600" y="6356350"/>
            <a:ext cx="4114800" cy="365125"/>
          </a:xfrm>
          <a:prstGeom prst="rect">
            <a:avLst/>
          </a:prstGeom>
        </p:spPr>
        <p:txBody>
          <a:bodyPr vert="horz" lIns="91440" tIns="45720" rIns="91440" bIns="45720" anchor="ctr"/>
          <a:lstStyle>
            <a:lvl1pPr lvl="0" algn="ctr">
              <a:defRPr sz="1200">
                <a:solidFill>
                  <a:schemeClr val="tx1">
                    <a:tint val="75000"/>
                  </a:schemeClr>
                </a:solidFill>
              </a:defRPr>
            </a:lvl1pPr>
          </a:lstStyle>
          <a:p>
            <a:endParaRPr lang="zh-CN" altLang="en-US"/>
          </a:p>
        </p:txBody>
      </p:sp>
      <p:sp>
        <p:nvSpPr>
          <p:cNvPr id="6" name="灯片编号占位符 5"/>
          <p:cNvSpPr>
            <a:spLocks noGrp="1"/>
          </p:cNvSpPr>
          <p:nvPr>
            <p:ph type="sldNum" idx="4"/>
          </p:nvPr>
        </p:nvSpPr>
        <p:spPr>
          <a:xfrm>
            <a:off x="8610600" y="6356350"/>
            <a:ext cx="2743200" cy="365125"/>
          </a:xfrm>
          <a:prstGeom prst="rect">
            <a:avLst/>
          </a:prstGeom>
        </p:spPr>
        <p:txBody>
          <a:bodyPr vert="horz" lIns="91440" tIns="45720" rIns="91440" bIns="45720" anchor="ctr"/>
          <a:lstStyle>
            <a:lvl1pPr lvl="0" algn="r">
              <a:defRPr sz="1200">
                <a:solidFill>
                  <a:schemeClr val="tx1">
                    <a:tint val="75000"/>
                  </a:schemeClr>
                </a:solidFill>
              </a:defRPr>
            </a:lvl1pPr>
          </a:lstStyle>
          <a:p>
            <a:fld id="{3A83AF2E-8A3F-4B41-A32E-8E853033F530}" type="slidenum">
              <a:rPr lang="zh-CN" altLang="en-US"/>
              <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lvl="0" algn="l" defTabSz="914400">
        <a:lnSpc>
          <a:spcPct val="90000"/>
        </a:lnSpc>
        <a:spcBef>
          <a:spcPct val="0"/>
        </a:spcBef>
        <a:buNone/>
        <a:defRPr sz="4400" kern="1200">
          <a:solidFill>
            <a:schemeClr val="tx1"/>
          </a:solidFill>
          <a:latin typeface="Calibri"/>
          <a:ea typeface="微软雅黑"/>
        </a:defRPr>
      </a:lvl1pPr>
    </p:titleStyle>
    <p:bodyStyle>
      <a:lvl1pPr marL="228600" lvl="0" indent="-228600" algn="l" defTabSz="914400">
        <a:lnSpc>
          <a:spcPct val="90000"/>
        </a:lnSpc>
        <a:spcBef>
          <a:spcPts val="1000"/>
        </a:spcBef>
        <a:buFont typeface="Arial" charset="0"/>
        <a:buChar char="•"/>
        <a:defRPr sz="2800" kern="1200">
          <a:solidFill>
            <a:schemeClr val="tx1"/>
          </a:solidFill>
          <a:latin typeface="Calibri"/>
          <a:ea typeface="微软雅黑"/>
        </a:defRPr>
      </a:lvl1pPr>
      <a:lvl2pPr marL="685800" lvl="1" indent="-228600" algn="l" defTabSz="914400">
        <a:lnSpc>
          <a:spcPct val="90000"/>
        </a:lnSpc>
        <a:spcBef>
          <a:spcPts val="500"/>
        </a:spcBef>
        <a:buFont typeface="Arial" charset="0"/>
        <a:buChar char="•"/>
        <a:defRPr sz="2400" kern="1200">
          <a:solidFill>
            <a:schemeClr val="tx1"/>
          </a:solidFill>
          <a:latin typeface="Calibri"/>
          <a:ea typeface="微软雅黑"/>
        </a:defRPr>
      </a:lvl2pPr>
      <a:lvl3pPr marL="1143000" lvl="2" indent="-228600" algn="l" defTabSz="914400">
        <a:lnSpc>
          <a:spcPct val="90000"/>
        </a:lnSpc>
        <a:spcBef>
          <a:spcPts val="500"/>
        </a:spcBef>
        <a:buFont typeface="Arial" charset="0"/>
        <a:buChar char="•"/>
        <a:defRPr sz="2000" kern="1200">
          <a:solidFill>
            <a:schemeClr val="tx1"/>
          </a:solidFill>
          <a:latin typeface="Calibri"/>
          <a:ea typeface="微软雅黑"/>
        </a:defRPr>
      </a:lvl3pPr>
      <a:lvl4pPr marL="1600200" lvl="3" indent="-228600" algn="l" defTabSz="914400">
        <a:lnSpc>
          <a:spcPct val="90000"/>
        </a:lnSpc>
        <a:spcBef>
          <a:spcPts val="500"/>
        </a:spcBef>
        <a:buFont typeface="Arial" charset="0"/>
        <a:buChar char="•"/>
        <a:defRPr sz="1800" kern="1200">
          <a:solidFill>
            <a:schemeClr val="tx1"/>
          </a:solidFill>
          <a:latin typeface="Calibri"/>
          <a:ea typeface="微软雅黑"/>
        </a:defRPr>
      </a:lvl4pPr>
      <a:lvl5pPr marL="2057400" lvl="4" indent="-228600" algn="l" defTabSz="914400">
        <a:lnSpc>
          <a:spcPct val="90000"/>
        </a:lnSpc>
        <a:spcBef>
          <a:spcPts val="500"/>
        </a:spcBef>
        <a:buFont typeface="Arial" charset="0"/>
        <a:buChar char="•"/>
        <a:defRPr sz="1800" kern="1200">
          <a:solidFill>
            <a:schemeClr val="tx1"/>
          </a:solidFill>
          <a:latin typeface="Calibri"/>
          <a:ea typeface="微软雅黑"/>
        </a:defRPr>
      </a:lvl5pPr>
      <a:lvl6pPr marL="2514600" lvl="5" indent="-228600" algn="l" defTabSz="914400">
        <a:lnSpc>
          <a:spcPct val="90000"/>
        </a:lnSpc>
        <a:spcBef>
          <a:spcPts val="500"/>
        </a:spcBef>
        <a:buFont typeface="Arial" charset="0"/>
        <a:buChar char="•"/>
        <a:defRPr sz="1800" kern="1200">
          <a:solidFill>
            <a:schemeClr val="tx1"/>
          </a:solidFill>
          <a:latin typeface="Calibri"/>
          <a:ea typeface="微软雅黑"/>
        </a:defRPr>
      </a:lvl6pPr>
      <a:lvl7pPr marL="2971800" lvl="6" indent="-228600" algn="l" defTabSz="914400">
        <a:lnSpc>
          <a:spcPct val="90000"/>
        </a:lnSpc>
        <a:spcBef>
          <a:spcPts val="500"/>
        </a:spcBef>
        <a:buFont typeface="Arial" charset="0"/>
        <a:buChar char="•"/>
        <a:defRPr sz="1800" kern="1200">
          <a:solidFill>
            <a:schemeClr val="tx1"/>
          </a:solidFill>
          <a:latin typeface="Calibri"/>
          <a:ea typeface="微软雅黑"/>
        </a:defRPr>
      </a:lvl7pPr>
      <a:lvl8pPr marL="3429000" lvl="7" indent="-228600" algn="l" defTabSz="914400">
        <a:lnSpc>
          <a:spcPct val="90000"/>
        </a:lnSpc>
        <a:spcBef>
          <a:spcPts val="500"/>
        </a:spcBef>
        <a:buFont typeface="Arial" charset="0"/>
        <a:buChar char="•"/>
        <a:defRPr sz="1800" kern="1200">
          <a:solidFill>
            <a:schemeClr val="tx1"/>
          </a:solidFill>
          <a:latin typeface="Calibri"/>
          <a:ea typeface="微软雅黑"/>
        </a:defRPr>
      </a:lvl8pPr>
      <a:lvl9pPr marL="3886200" lvl="8" indent="-228600" algn="l" defTabSz="914400">
        <a:lnSpc>
          <a:spcPct val="90000"/>
        </a:lnSpc>
        <a:spcBef>
          <a:spcPts val="500"/>
        </a:spcBef>
        <a:buFont typeface="Arial" charset="0"/>
        <a:buChar char="•"/>
        <a:defRPr sz="1800" kern="1200">
          <a:solidFill>
            <a:schemeClr val="tx1"/>
          </a:solidFill>
          <a:latin typeface="Calibri"/>
          <a:ea typeface="微软雅黑"/>
        </a:defRPr>
      </a:lvl9pPr>
    </p:bodyStyle>
    <p:otherStyle>
      <a:lvl1pPr marL="0" lvl="0" algn="l" defTabSz="914400">
        <a:defRPr sz="1800" kern="1200">
          <a:solidFill>
            <a:schemeClr val="tx1"/>
          </a:solidFill>
          <a:latin typeface="Calibri"/>
          <a:ea typeface="微软雅黑"/>
        </a:defRPr>
      </a:lvl1pPr>
      <a:lvl2pPr marL="457200" lvl="1" algn="l" defTabSz="914400">
        <a:defRPr sz="1800" kern="1200">
          <a:solidFill>
            <a:schemeClr val="tx1"/>
          </a:solidFill>
          <a:latin typeface="Calibri"/>
          <a:ea typeface="微软雅黑"/>
        </a:defRPr>
      </a:lvl2pPr>
      <a:lvl3pPr marL="914400" lvl="2" algn="l" defTabSz="914400">
        <a:defRPr sz="1800" kern="1200">
          <a:solidFill>
            <a:schemeClr val="tx1"/>
          </a:solidFill>
          <a:latin typeface="Calibri"/>
          <a:ea typeface="微软雅黑"/>
        </a:defRPr>
      </a:lvl3pPr>
      <a:lvl4pPr marL="1371600" lvl="3" algn="l" defTabSz="914400">
        <a:defRPr sz="1800" kern="1200">
          <a:solidFill>
            <a:schemeClr val="tx1"/>
          </a:solidFill>
          <a:latin typeface="Calibri"/>
          <a:ea typeface="微软雅黑"/>
        </a:defRPr>
      </a:lvl4pPr>
      <a:lvl5pPr marL="1828800" lvl="4" algn="l" defTabSz="914400">
        <a:defRPr sz="1800" kern="1200">
          <a:solidFill>
            <a:schemeClr val="tx1"/>
          </a:solidFill>
          <a:latin typeface="Calibri"/>
          <a:ea typeface="微软雅黑"/>
        </a:defRPr>
      </a:lvl5pPr>
      <a:lvl6pPr marL="2286000" lvl="5" algn="l" defTabSz="914400">
        <a:defRPr sz="1800" kern="1200">
          <a:solidFill>
            <a:schemeClr val="tx1"/>
          </a:solidFill>
          <a:latin typeface="Calibri"/>
          <a:ea typeface="微软雅黑"/>
        </a:defRPr>
      </a:lvl6pPr>
      <a:lvl7pPr marL="2743200" lvl="6" algn="l" defTabSz="914400">
        <a:defRPr sz="1800" kern="1200">
          <a:solidFill>
            <a:schemeClr val="tx1"/>
          </a:solidFill>
          <a:latin typeface="Calibri"/>
          <a:ea typeface="微软雅黑"/>
        </a:defRPr>
      </a:lvl7pPr>
      <a:lvl8pPr marL="3200400" lvl="7" algn="l" defTabSz="914400">
        <a:defRPr sz="1800" kern="1200">
          <a:solidFill>
            <a:schemeClr val="tx1"/>
          </a:solidFill>
          <a:latin typeface="Calibri"/>
          <a:ea typeface="微软雅黑"/>
        </a:defRPr>
      </a:lvl8pPr>
      <a:lvl9pPr marL="3657600" lvl="8" algn="l" defTabSz="914400">
        <a:defRPr sz="1800" kern="1200">
          <a:solidFill>
            <a:schemeClr val="tx1"/>
          </a:solidFill>
          <a:latin typeface="Calibri"/>
          <a:ea typeface="微软雅黑"/>
        </a:defRPr>
      </a:lvl9pPr>
    </p:otherStyle>
  </p:txStyles>
  <p:extLst>
    <p:ext uri="{27BBF7A9-308A-43DC-89C8-2F10F3537804}">
      <p15:sldGuideLst xmlns:p15="http://schemas.microsoft.com/office/powerpoint/2012/main"/>
    </p:ext>
  </p:extLst>
</p:sldMaster>
</file>

<file path=ppt/slides/_rels/slide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xml" Id="rId2" /><Relationship Type="http://schemas.openxmlformats.org/officeDocument/2006/relationships/image" Target="/ppt/media/image.jpg" Id="rId3" /></Relationships>
</file>

<file path=ppt/slides/_rels/slide10.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0.xml" Id="rId2" /><Relationship Type="http://schemas.openxmlformats.org/officeDocument/2006/relationships/image" Target="/ppt/media/image.jpg" Id="rId3" /></Relationships>
</file>

<file path=ppt/slides/_rels/slide11.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1.xml" Id="rId2" /><Relationship Type="http://schemas.openxmlformats.org/officeDocument/2006/relationships/image" Target="/ppt/media/image4.png" Id="rId3" /></Relationships>
</file>

<file path=ppt/slides/_rels/slide12.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2.xml" Id="rId2" /><Relationship Type="http://schemas.openxmlformats.org/officeDocument/2006/relationships/image" Target="/ppt/media/image5.png" Id="rId3" /></Relationships>
</file>

<file path=ppt/slides/_rels/slide1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3.xml" Id="rId2" /><Relationship Type="http://schemas.openxmlformats.org/officeDocument/2006/relationships/image" Target="/ppt/media/image6.png" Id="rId3" /></Relationships>
</file>

<file path=ppt/slides/_rels/slide1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14.xml" Id="rId2" /><Relationship Type="http://schemas.openxmlformats.org/officeDocument/2006/relationships/image" Target="/ppt/media/image7.png" Id="rId3" /></Relationships>
</file>

<file path=ppt/slides/_rels/slide15.xml.rels>&#65279;<?xml version="1.0" encoding="utf-8"?><Relationships xmlns="http://schemas.openxmlformats.org/package/2006/relationships"><Relationship Type="http://schemas.openxmlformats.org/officeDocument/2006/relationships/tags" Target="/ppt/tags/tag1.xml" Id="rId1" /><Relationship Type="http://schemas.openxmlformats.org/officeDocument/2006/relationships/slideLayout" Target="/ppt/slideLayouts/slideLayout3.xml" Id="rId2" /><Relationship Type="http://schemas.openxmlformats.org/officeDocument/2006/relationships/notesSlide" Target="/ppt/notesSlides/notesSlide15.xml" Id="rId3" /><Relationship Type="http://schemas.openxmlformats.org/officeDocument/2006/relationships/image" Target="/ppt/media/image2.jpg" Id="rId4" /></Relationships>
</file>

<file path=ppt/slides/_rels/slide2.xml.rels>&#65279;<?xml version="1.0" encoding="utf-8"?><Relationships xmlns="http://schemas.openxmlformats.org/package/2006/relationships"><Relationship Type="http://schemas.openxmlformats.org/officeDocument/2006/relationships/slideLayout" Target="/ppt/slideLayouts/slideLayout2.xml" Id="rId1" /><Relationship Type="http://schemas.openxmlformats.org/officeDocument/2006/relationships/notesSlide" Target="/ppt/notesSlides/notesSlide2.xml" Id="rId2" /><Relationship Type="http://schemas.openxmlformats.org/officeDocument/2006/relationships/image" Target="/ppt/media/image2.jpg" Id="rId3" /></Relationships>
</file>

<file path=ppt/slides/_rels/slide3.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3.xml" Id="rId2" /><Relationship Type="http://schemas.openxmlformats.org/officeDocument/2006/relationships/image" Target="/ppt/media/image.jpg" Id="rId3" /></Relationships>
</file>

<file path=ppt/slides/_rels/slide4.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4.xml" Id="rId2" /><Relationship Type="http://schemas.openxmlformats.org/officeDocument/2006/relationships/image" Target="/ppt/media/image3.jpg" Id="rId3" /><Relationship Type="http://schemas.openxmlformats.org/officeDocument/2006/relationships/image" Target="/ppt/media/image3.jpg" Id="rId4" /><Relationship Type="http://schemas.openxmlformats.org/officeDocument/2006/relationships/image" Target="/ppt/media/image3.jpg" Id="rId5" /><Relationship Type="http://schemas.openxmlformats.org/officeDocument/2006/relationships/image" Target="/ppt/media/image3.jpg" Id="rId6" /><Relationship Type="http://schemas.openxmlformats.org/officeDocument/2006/relationships/image" Target="/ppt/media/image3.jpg" Id="rId7" /><Relationship Type="http://schemas.openxmlformats.org/officeDocument/2006/relationships/image" Target="/ppt/media/image3.jpg" Id="rId8" /><Relationship Type="http://schemas.openxmlformats.org/officeDocument/2006/relationships/image" Target="/ppt/media/image3.jpg" Id="rId9" /><Relationship Type="http://schemas.openxmlformats.org/officeDocument/2006/relationships/image" Target="/ppt/media/image3.jpg" Id="rId10" /><Relationship Type="http://schemas.openxmlformats.org/officeDocument/2006/relationships/image" Target="/ppt/media/image3.jpg" Id="rId11" /><Relationship Type="http://schemas.openxmlformats.org/officeDocument/2006/relationships/image" Target="/ppt/media/image3.jpg" Id="rId12" /><Relationship Type="http://schemas.openxmlformats.org/officeDocument/2006/relationships/image" Target="/ppt/media/image3.jpg" Id="rId13" /><Relationship Type="http://schemas.openxmlformats.org/officeDocument/2006/relationships/image" Target="/ppt/media/image3.jpg" Id="rId14" /><Relationship Type="http://schemas.openxmlformats.org/officeDocument/2006/relationships/image" Target="/ppt/media/image.png" Id="rId15" /></Relationships>
</file>

<file path=ppt/slides/_rels/slide5.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5.xml" Id="rId2" /><Relationship Type="http://schemas.openxmlformats.org/officeDocument/2006/relationships/image" Target="/ppt/media/image.jpg" Id="rId3" /></Relationships>
</file>

<file path=ppt/slides/_rels/slide6.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6.xml" Id="rId2" /><Relationship Type="http://schemas.openxmlformats.org/officeDocument/2006/relationships/image" Target="/ppt/media/image2.png" Id="rId3" /></Relationships>
</file>

<file path=ppt/slides/_rels/slide7.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7.xml" Id="rId2" /><Relationship Type="http://schemas.openxmlformats.org/officeDocument/2006/relationships/image" Target="/ppt/media/image.jpg" Id="rId3" /></Relationships>
</file>

<file path=ppt/slides/_rels/slide8.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8.xml" Id="rId2" /><Relationship Type="http://schemas.openxmlformats.org/officeDocument/2006/relationships/image" Target="/ppt/media/image3.png" Id="rId3" /></Relationships>
</file>

<file path=ppt/slides/_rels/slide9.xml.rels>&#65279;<?xml version="1.0" encoding="utf-8"?><Relationships xmlns="http://schemas.openxmlformats.org/package/2006/relationships"><Relationship Type="http://schemas.openxmlformats.org/officeDocument/2006/relationships/slideLayout" Target="/ppt/slideLayouts/slideLayout1.xml" Id="rId1" /><Relationship Type="http://schemas.openxmlformats.org/officeDocument/2006/relationships/notesSlide" Target="/ppt/notesSlides/notesSlide9.xml" Id="rId2" /></Relationships>
</file>

<file path=ppt/slides/slide1.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sp>
        <p:nvSpPr>
          <p:cNvPr id="90" name="矩形 89"/>
          <p:cNvSpPr/>
          <p:nvPr/>
        </p:nvSpPr>
        <p:spPr>
          <a:xfrm>
            <a:off x="215900" y="1689100"/>
            <a:ext cx="6397625" cy="1076325"/>
          </a:xfrm>
          <a:prstGeom prst="rect">
            <a:avLst/>
          </a:prstGeom>
          <a:noFill/>
          <a:effectLst/>
          <a:extLst>
            <a:ext uri="{909E8E84-426E-40DD-AFC4-6F175D3DCCD1}"/>
          </a:extLst>
        </p:spPr>
        <p:txBody>
          <a:bodyPr wrap="square">
            <a:spAutoFit/>
          </a:bodyPr>
          <a:lstStyle/>
          <a:p>
            <a:pPr algn="ctr">
              <a:lnSpc>
                <a:spcPct val="100000"/>
              </a:lnSpc>
              <a:defRPr/>
            </a:pPr>
            <a:r>
              <a:rPr lang="en-US" altLang="zh-CN" sz="3200" b="1" kern="1700" spc="400">
                <a:solidFill>
                  <a:schemeClr val="tx1"/>
                </a:solidFill>
                <a:effectLst/>
                <a:latin typeface="SimHei"/>
                <a:ea typeface="SimHei"/>
              </a:rPr>
              <a:t>太阳能光伏发电</a:t>
            </a:r>
            <a:endParaRPr lang="en-US" altLang="zh-CN" sz="3200" b="1" kern="1700" spc="400">
              <a:solidFill>
                <a:schemeClr val="tx1"/>
              </a:solidFill>
              <a:effectLst/>
              <a:latin typeface="SimHei"/>
              <a:ea typeface="SimHei"/>
            </a:endParaRPr>
          </a:p>
          <a:p>
            <a:pPr algn="ctr">
              <a:lnSpc>
                <a:spcPct val="100000"/>
              </a:lnSpc>
              <a:defRPr/>
            </a:pPr>
            <a:r>
              <a:rPr lang="en-US" altLang="zh-CN" sz="3200" b="1" kern="1700" spc="400">
                <a:solidFill>
                  <a:schemeClr val="tx1"/>
                </a:solidFill>
                <a:effectLst/>
                <a:latin typeface="SimHei"/>
                <a:ea typeface="SimHei"/>
              </a:rPr>
              <a:t>在生产生活中的节能与应用</a:t>
            </a:r>
            <a:endParaRPr lang="en-US" altLang="zh-CN" sz="3200" b="1" kern="1700" spc="400">
              <a:solidFill>
                <a:schemeClr val="tx1"/>
              </a:solidFill>
              <a:effectLst/>
              <a:latin typeface="SimHei"/>
              <a:ea typeface="SimHei"/>
            </a:endParaRPr>
          </a:p>
        </p:txBody>
      </p:sp>
      <p:cxnSp>
        <p:nvCxnSpPr>
          <p:cNvPr id="139" name="直接连接符 138"/>
          <p:cNvCxnSpPr/>
          <p:nvPr/>
        </p:nvCxnSpPr>
        <p:spPr>
          <a:xfrm>
            <a:off x="271145" y="2780665"/>
            <a:ext cx="6526530" cy="10795"/>
          </a:xfrm>
          <a:prstGeom prst="line">
            <a:avLst/>
          </a:prstGeom>
          <a:ln w="6350">
            <a:solidFill>
              <a:srgbClr val="97B2C3"/>
            </a:solidFill>
            <a:prstDash val="solid"/>
            <a:miter/>
          </a:ln>
        </p:spPr>
      </p:cxnSp>
      <p:sp>
        <p:nvSpPr>
          <p:cNvPr id="13" name="文本框 12"/>
          <p:cNvSpPr txBox="1"/>
          <p:nvPr/>
        </p:nvSpPr>
        <p:spPr>
          <a:xfrm rot="420000" flipH="0" flipV="0">
            <a:off x="1548891" y="5443998"/>
            <a:ext cx="2584450" cy="908050"/>
          </a:xfrm>
          <a:prstGeom prst="rect">
            <a:avLst/>
          </a:prstGeom>
          <a:noFill/>
          <a:ln w="0">
            <a:headEnd/>
            <a:tailEnd/>
          </a:ln>
          <a:effectLst>
            <a:outerShdw blurRad="152908" dist="127000" dir="2700000" sx="100000" sy="100000" kx="0" algn="tl">
              <a:srgbClr val="000000">
                <a:alpha val="40000"/>
              </a:srgbClr>
            </a:outerShdw>
            <a:reflection blurRad="0" stA="100000" endA="300" endPos="0" dist="0" dir="5400000" sy="-100000"/>
          </a:effectLst>
        </p:spPr>
        <p:txBody>
          <a:bodyPr wrap="square">
            <a:spAutoFit/>
          </a:bodyPr>
          <a:lstStyle/>
          <a:p>
            <a:pPr lvl="0" algn="ctr"/>
            <a:r>
              <a:rPr lang="zh-CN" altLang="zh-CN"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编制：孙源泽</a:t>
            </a:r>
            <a:r>
              <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&amp;</a:t>
            </a:r>
            <a:r>
              <a:rPr lang="zh-CN" altLang="zh-CN"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陈尊来    </a:t>
            </a:r>
            <a:r>
              <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     </a:t>
            </a:r>
          </a:p>
          <a:p>
            <a:pPr lvl="0" algn="ctr"/>
            <a:endPar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endParaRPr>
          </a:p>
          <a:p>
            <a:pPr lvl="0" algn="ctr"/>
            <a:r>
              <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2023</a:t>
            </a:r>
            <a:r>
              <a:rPr lang="zh-CN" altLang="zh-CN"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年</a:t>
            </a:r>
            <a:r>
              <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10</a:t>
            </a:r>
            <a:r>
              <a:rPr lang="zh-CN" altLang="zh-CN"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月</a:t>
            </a:r>
            <a:r>
              <a:rPr lang="en-US" altLang="en-US"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25</a:t>
            </a:r>
            <a:r>
              <a:rPr lang="zh-CN" altLang="zh-CN" b="1">
                <a:ln w="6350">
                  <a:solidFill>
                    <a:srgbClr val="c7dcff"/>
                  </a:solidFill>
                  <a:prstDash val="solid"/>
                </a:ln>
                <a:solidFill>
                  <a:srgbClr val="FFFFFF"/>
                </a:solidFill>
                <a:effectLst>
                  <a:outerShdw blurRad="292100" dist="139700" dir="2700000" sx="101000" sy="101000" algn="tl" rotWithShape="0">
                    <a:srgbClr val="000000">
                      <a:alpha val="59000"/>
                    </a:srgbClr>
                  </a:outerShdw>
                </a:effectLst>
                <a:latin typeface="等线"/>
                <a:ea typeface="等线"/>
              </a:rPr>
              <a:t>日</a:t>
            </a:r>
          </a:p>
        </p:txBody>
      </p:sp>
      <p:sp>
        <p:nvSpPr>
          <p:cNvPr id="19" name="任意多边形 18"/>
          <p:cNvSpPr/>
          <p:nvPr/>
        </p:nvSpPr>
        <p:spPr>
          <a:xfrm>
            <a:off x="3029585" y="1627505"/>
            <a:ext cx="3768090" cy="854710"/>
          </a:xfrm>
          <a:custGeom>
            <a:avLst/>
            <a:gdLst>
              <a:gd name="connisteX0" fmla="*/ 0 w 3768090"/>
              <a:gd name="connsiteY0" fmla="*/ 0 h 854710"/>
              <a:gd name="connisteX1" fmla="*/ 3768090 w 3768090"/>
              <a:gd name="connsiteY1" fmla="*/ 0 h 854710"/>
              <a:gd name="connisteX2" fmla="*/ 3768090 w 3768090"/>
              <a:gd name="connsiteY2" fmla="*/ 840740 h 854710"/>
              <a:gd name="connisteX3" fmla="*/ 3543935 w 3768090"/>
              <a:gd name="connsiteY3" fmla="*/ 840740 h 854710"/>
              <a:gd name="connisteX4" fmla="*/ 3543935 w 3768090"/>
              <a:gd name="connsiteY4" fmla="*/ 854710 h 854710"/>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3768090" h="854710">
                <a:moveTo>
                  <a:pt x="0" y="0"/>
                </a:moveTo>
                <a:lnTo>
                  <a:pt x="3768090" y="0"/>
                </a:lnTo>
                <a:lnTo>
                  <a:pt x="3768090" y="840740"/>
                </a:lnTo>
                <a:lnTo>
                  <a:pt x="3543935" y="840740"/>
                </a:lnTo>
                <a:lnTo>
                  <a:pt x="3543935" y="854710"/>
                </a:lnTo>
              </a:path>
            </a:pathLst>
          </a:custGeom>
          <a:noFill/>
          <a:ln w="12700">
            <a:solidFill>
              <a:srgbClr val="97B2C3"/>
            </a:solidFill>
            <a:prstDash val="solid"/>
            <a:miter/>
          </a:ln>
        </p:spPr>
        <p:txBody>
          <a:bodyPr anchor="ctr"/>
          <a:lstStyle/>
          <a:p>
            <a:pPr algn="ctr"/>
            <a:endParaRPr lang="zh-CN" altLang="en-US" b="1">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grpSp>
        <p:nvGrpSpPr>
          <p:cNvPr id="5" name="组合 4"/>
          <p:cNvGrpSpPr/>
          <p:nvPr/>
        </p:nvGrpSpPr>
        <p:grpSpPr>
          <a:xfrm>
            <a:off x="19050" y="1931035"/>
            <a:ext cx="7920990" cy="1449070"/>
            <a:chOff x="30" y="3041"/>
            <a:chExt cx="12474" cy="2282"/>
          </a:xfrm>
        </p:grpSpPr>
        <p:sp>
          <p:nvSpPr>
            <p:cNvPr id="4" name="文本框 3"/>
            <p:cNvSpPr txBox="1"/>
            <p:nvPr/>
          </p:nvSpPr>
          <p:spPr>
            <a:xfrm>
              <a:off x="1778" y="3041"/>
              <a:ext cx="8980" cy="1290"/>
            </a:xfrm>
            <a:prstGeom prst="rect">
              <a:avLst/>
            </a:prstGeom>
            <a:noFill/>
          </p:spPr>
          <p:txBody>
            <a:bodyPr wrap="square">
              <a:spAutoFit/>
            </a:bodyPr>
            <a:lstStyle/>
            <a:p>
              <a:pPr lvl="0" algn="ctr"/>
              <a:r>
                <a:rPr lang="zh-CN" altLang="zh-CN" sz="4800" b="1">
                  <a:latin typeface="SimHei"/>
                  <a:ea typeface="SimHei"/>
                </a:rPr>
                <a:t>光伏发电的应用</a:t>
              </a:r>
            </a:p>
          </p:txBody>
        </p:sp>
        <p:sp>
          <p:nvSpPr>
            <p:cNvPr id="8" name="文本框 7"/>
            <p:cNvSpPr txBox="1"/>
            <p:nvPr/>
          </p:nvSpPr>
          <p:spPr>
            <a:xfrm rot="0">
              <a:off x="42" y="4517"/>
              <a:ext cx="12480" cy="570"/>
            </a:xfrm>
            <a:prstGeom prst="rect">
              <a:avLst/>
            </a:prstGeom>
            <a:noFill/>
          </p:spPr>
          <p:txBody>
            <a:bodyPr wrap="square">
              <a:spAutoFit/>
            </a:bodyPr>
            <a:lstStyle/>
            <a:p>
              <a:pPr lvl="0" algn="ctr"/>
              <a:r>
                <a:rPr lang="en-US" altLang="en-US" sz="1800">
                  <a:solidFill>
                    <a:srgbClr val="007FBA"/>
                  </a:solidFill>
                  <a:latin typeface="汉仪旗黑X1-55W"/>
                  <a:ea typeface="汉仪旗黑X1-55W"/>
                </a:rPr>
                <a:t>Application of photovoltaic power generation</a:t>
              </a:r>
            </a:p>
          </p:txBody>
        </p:sp>
        <p:sp>
          <p:nvSpPr>
            <p:cNvPr id="3" name="任意多边形: 形状 2"/>
            <p:cNvSpPr/>
            <p:nvPr/>
          </p:nvSpPr>
          <p:spPr>
            <a:xfrm>
              <a:off x="474" y="3641"/>
              <a:ext cx="11166" cy="1682"/>
            </a:xfrm>
            <a:custGeom>
              <a:avLst/>
              <a:gdLst>
                <a:gd name="connsiteX0" fmla="*/ 419100 w 8115300"/>
                <a:gd name="connsiteY0" fmla="*/ 0 h 1009650"/>
                <a:gd name="connsiteX1" fmla="*/ 0 w 8115300"/>
                <a:gd name="connsiteY1" fmla="*/ 0 h 1009650"/>
                <a:gd name="connsiteX2" fmla="*/ 0 w 8115300"/>
                <a:gd name="connsiteY2" fmla="*/ 1009650 h 1009650"/>
                <a:gd name="connsiteX3" fmla="*/ 8115300 w 8115300"/>
                <a:gd name="connsiteY3" fmla="*/ 1009650 h 1009650"/>
                <a:gd name="connsiteX4" fmla="*/ 8115300 w 8115300"/>
                <a:gd name="connsiteY4" fmla="*/ 114300 h 1009650"/>
                <a:gd name="connsiteX5" fmla="*/ 7772400 w 8115300"/>
                <a:gd name="connsiteY5" fmla="*/ 114300 h 1009650"/>
                <a:gd name="connsiteX0-1" fmla="*/ 419100 w 8115300"/>
                <a:gd name="connsiteY0-2" fmla="*/ 0 h 1009650"/>
                <a:gd name="connsiteX1-3" fmla="*/ 0 w 8115300"/>
                <a:gd name="connsiteY1-4" fmla="*/ 0 h 1009650"/>
                <a:gd name="connsiteX2-5" fmla="*/ 0 w 8115300"/>
                <a:gd name="connsiteY2-6" fmla="*/ 1009650 h 1009650"/>
                <a:gd name="connsiteX3-7" fmla="*/ 8115300 w 8115300"/>
                <a:gd name="connsiteY3-8" fmla="*/ 1009650 h 1009650"/>
                <a:gd name="connsiteX4-9" fmla="*/ 8115300 w 8115300"/>
                <a:gd name="connsiteY4-10" fmla="*/ 114300 h 1009650"/>
                <a:gd name="connsiteX5-11" fmla="*/ 7562973 w 8115300"/>
                <a:gd name="connsiteY5-12" fmla="*/ 4762 h 1009650"/>
                <a:gd name="connsiteX0-13" fmla="*/ 419100 w 8175133"/>
                <a:gd name="connsiteY0-14" fmla="*/ 0 h 1009650"/>
                <a:gd name="connsiteX1-15" fmla="*/ 0 w 8175133"/>
                <a:gd name="connsiteY1-16" fmla="*/ 0 h 1009650"/>
                <a:gd name="connsiteX2-17" fmla="*/ 0 w 8175133"/>
                <a:gd name="connsiteY2-18" fmla="*/ 1009650 h 1009650"/>
                <a:gd name="connsiteX3-19" fmla="*/ 8115300 w 8175133"/>
                <a:gd name="connsiteY3-20" fmla="*/ 1009650 h 1009650"/>
                <a:gd name="connsiteX4-21" fmla="*/ 8175133 w 8175133"/>
                <a:gd name="connsiteY4-22" fmla="*/ 2381 h 1009650"/>
                <a:gd name="connsiteX5-23" fmla="*/ 7562973 w 8175133"/>
                <a:gd name="connsiteY5-24" fmla="*/ 4762 h 1009650"/>
                <a:gd name="connsiteX0-25" fmla="*/ 419100 w 8115300"/>
                <a:gd name="connsiteY0-26" fmla="*/ 0 h 1009650"/>
                <a:gd name="connsiteX1-27" fmla="*/ 0 w 8115300"/>
                <a:gd name="connsiteY1-28" fmla="*/ 0 h 1009650"/>
                <a:gd name="connsiteX2-29" fmla="*/ 0 w 8115300"/>
                <a:gd name="connsiteY2-30" fmla="*/ 1009650 h 1009650"/>
                <a:gd name="connsiteX3-31" fmla="*/ 8115300 w 8115300"/>
                <a:gd name="connsiteY3-32" fmla="*/ 1009650 h 1009650"/>
                <a:gd name="connsiteX4-33" fmla="*/ 8055455 w 8115300"/>
                <a:gd name="connsiteY4-34" fmla="*/ 4762 h 1009650"/>
                <a:gd name="connsiteX5-35" fmla="*/ 7562973 w 8115300"/>
                <a:gd name="connsiteY5-36" fmla="*/ 4762 h 1009650"/>
                <a:gd name="connsiteX0-37" fmla="*/ 419100 w 8115300"/>
                <a:gd name="connsiteY0-38" fmla="*/ 0 h 1009650"/>
                <a:gd name="connsiteX1-39" fmla="*/ 0 w 8115300"/>
                <a:gd name="connsiteY1-40" fmla="*/ 0 h 1009650"/>
                <a:gd name="connsiteX2-41" fmla="*/ 0 w 8115300"/>
                <a:gd name="connsiteY2-42" fmla="*/ 1009650 h 1009650"/>
                <a:gd name="connsiteX3-43" fmla="*/ 8115300 w 8115300"/>
                <a:gd name="connsiteY3-44" fmla="*/ 1009650 h 1009650"/>
                <a:gd name="connsiteX4-45" fmla="*/ 8115287 w 8115300"/>
                <a:gd name="connsiteY4-46" fmla="*/ 7144 h 1009650"/>
                <a:gd name="connsiteX5-47" fmla="*/ 7562973 w 8115300"/>
                <a:gd name="connsiteY5-48" fmla="*/ 4762 h 1009650"/>
                <a:gd name="connsiteX0-49" fmla="*/ 419100 w 8115300"/>
                <a:gd name="connsiteY0-50" fmla="*/ 0 h 1009650"/>
                <a:gd name="connsiteX1-51" fmla="*/ 0 w 8115300"/>
                <a:gd name="connsiteY1-52" fmla="*/ 0 h 1009650"/>
                <a:gd name="connsiteX2-53" fmla="*/ 0 w 8115300"/>
                <a:gd name="connsiteY2-54" fmla="*/ 1009650 h 1009650"/>
                <a:gd name="connsiteX3-55" fmla="*/ 8115300 w 8115300"/>
                <a:gd name="connsiteY3-56" fmla="*/ 1009650 h 1009650"/>
                <a:gd name="connsiteX4-57" fmla="*/ 8115287 w 8115300"/>
                <a:gd name="connsiteY4-58" fmla="*/ 7144 h 1009650"/>
                <a:gd name="connsiteX5-59" fmla="*/ 6814989 w 8115300"/>
                <a:gd name="connsiteY5-60" fmla="*/ 4762 h 1009650"/>
                <a:gd name="connsiteX0-61" fmla="*/ 808055 w 8115300"/>
                <a:gd name="connsiteY0-62" fmla="*/ 0 h 1009650"/>
                <a:gd name="connsiteX1-63" fmla="*/ 0 w 8115300"/>
                <a:gd name="connsiteY1-64" fmla="*/ 0 h 1009650"/>
                <a:gd name="connsiteX2-65" fmla="*/ 0 w 8115300"/>
                <a:gd name="connsiteY2-66" fmla="*/ 1009650 h 1009650"/>
                <a:gd name="connsiteX3-67" fmla="*/ 8115300 w 8115300"/>
                <a:gd name="connsiteY3-68" fmla="*/ 1009650 h 1009650"/>
                <a:gd name="connsiteX4-69" fmla="*/ 8115287 w 8115300"/>
                <a:gd name="connsiteY4-70" fmla="*/ 7144 h 1009650"/>
                <a:gd name="connsiteX5-71" fmla="*/ 6814989 w 8115300"/>
                <a:gd name="connsiteY5-72" fmla="*/ 4762 h 1009650"/>
                <a:gd name="connsiteX0-73" fmla="*/ 1645799 w 8115300"/>
                <a:gd name="connsiteY0-74" fmla="*/ 2381 h 1009650"/>
                <a:gd name="connsiteX1-75" fmla="*/ 0 w 8115300"/>
                <a:gd name="connsiteY1-76" fmla="*/ 0 h 1009650"/>
                <a:gd name="connsiteX2-77" fmla="*/ 0 w 8115300"/>
                <a:gd name="connsiteY2-78" fmla="*/ 1009650 h 1009650"/>
                <a:gd name="connsiteX3-79" fmla="*/ 8115300 w 8115300"/>
                <a:gd name="connsiteY3-80" fmla="*/ 1009650 h 1009650"/>
                <a:gd name="connsiteX4-81" fmla="*/ 8115287 w 8115300"/>
                <a:gd name="connsiteY4-82" fmla="*/ 7144 h 1009650"/>
                <a:gd name="connsiteX5-83" fmla="*/ 6814989 w 8115300"/>
                <a:gd name="connsiteY5-84" fmla="*/ 4762 h 1009650"/>
                <a:gd name="connsiteX0-85" fmla="*/ 1645799 w 8115300"/>
                <a:gd name="connsiteY0-86" fmla="*/ 2381 h 1009650"/>
                <a:gd name="connsiteX1-87" fmla="*/ 0 w 8115300"/>
                <a:gd name="connsiteY1-88" fmla="*/ 0 h 1009650"/>
                <a:gd name="connsiteX2-89" fmla="*/ 0 w 8115300"/>
                <a:gd name="connsiteY2-90" fmla="*/ 1009650 h 1009650"/>
                <a:gd name="connsiteX3-91" fmla="*/ 8115300 w 8115300"/>
                <a:gd name="connsiteY3-92" fmla="*/ 1009650 h 1009650"/>
                <a:gd name="connsiteX4-93" fmla="*/ 8115287 w 8115300"/>
                <a:gd name="connsiteY4-94" fmla="*/ 7144 h 1009650"/>
                <a:gd name="connsiteX5-95" fmla="*/ 6276445 w 8115300"/>
                <a:gd name="connsiteY5-96" fmla="*/ 7143 h 1009650"/>
                <a:gd name="connsiteX0-97" fmla="*/ 1645799 w 8115300"/>
                <a:gd name="connsiteY0-98" fmla="*/ 2381 h 1009650"/>
                <a:gd name="connsiteX1-99" fmla="*/ 0 w 8115300"/>
                <a:gd name="connsiteY1-100" fmla="*/ 0 h 1009650"/>
                <a:gd name="connsiteX2-101" fmla="*/ 0 w 8115300"/>
                <a:gd name="connsiteY2-102" fmla="*/ 1009650 h 1009650"/>
                <a:gd name="connsiteX3-103" fmla="*/ 8115300 w 8115300"/>
                <a:gd name="connsiteY3-104" fmla="*/ 1009650 h 1009650"/>
                <a:gd name="connsiteX4-105" fmla="*/ 8115287 w 8115300"/>
                <a:gd name="connsiteY4-106" fmla="*/ 7144 h 1009650"/>
                <a:gd name="connsiteX5-107" fmla="*/ 6276445 w 8115300"/>
                <a:gd name="connsiteY5-108" fmla="*/ 11906 h 1009650"/>
                <a:gd name="connsiteX0-109" fmla="*/ 1645799 w 8115300"/>
                <a:gd name="connsiteY0-110" fmla="*/ 2381 h 1009650"/>
                <a:gd name="connsiteX1-111" fmla="*/ 0 w 8115300"/>
                <a:gd name="connsiteY1-112" fmla="*/ 0 h 1009650"/>
                <a:gd name="connsiteX2-113" fmla="*/ 0 w 8115300"/>
                <a:gd name="connsiteY2-114" fmla="*/ 1009650 h 1009650"/>
                <a:gd name="connsiteX3-115" fmla="*/ 8115300 w 8115300"/>
                <a:gd name="connsiteY3-116" fmla="*/ 1009650 h 1009650"/>
                <a:gd name="connsiteX4-117" fmla="*/ 8115287 w 8115300"/>
                <a:gd name="connsiteY4-118" fmla="*/ 7144 h 1009650"/>
                <a:gd name="connsiteX5-119" fmla="*/ 6216600 w 8115300"/>
                <a:gd name="connsiteY5-120" fmla="*/ 4763 h 1009650"/>
                <a:gd name="connsiteX0-121" fmla="*/ 1645799 w 8115300"/>
                <a:gd name="connsiteY0-122" fmla="*/ 2381 h 1009650"/>
                <a:gd name="connsiteX1-123" fmla="*/ 0 w 8115300"/>
                <a:gd name="connsiteY1-124" fmla="*/ 0 h 1009650"/>
                <a:gd name="connsiteX2-125" fmla="*/ 0 w 8115300"/>
                <a:gd name="connsiteY2-126" fmla="*/ 1009650 h 1009650"/>
                <a:gd name="connsiteX3-127" fmla="*/ 8115300 w 8115300"/>
                <a:gd name="connsiteY3-128" fmla="*/ 1009650 h 1009650"/>
                <a:gd name="connsiteX4-129" fmla="*/ 8115287 w 8115300"/>
                <a:gd name="connsiteY4-130" fmla="*/ 7144 h 1009650"/>
                <a:gd name="connsiteX5-131" fmla="*/ 6635479 w 8115300"/>
                <a:gd name="connsiteY5-132" fmla="*/ 4763 h 1009650"/>
                <a:gd name="connsiteX0-133" fmla="*/ 1645799 w 8115300"/>
                <a:gd name="connsiteY0-134" fmla="*/ 2381 h 1009650"/>
                <a:gd name="connsiteX1-135" fmla="*/ 0 w 8115300"/>
                <a:gd name="connsiteY1-136" fmla="*/ 0 h 1009650"/>
                <a:gd name="connsiteX2-137" fmla="*/ 0 w 8115300"/>
                <a:gd name="connsiteY2-138" fmla="*/ 1009650 h 1009650"/>
                <a:gd name="connsiteX3-139" fmla="*/ 8115300 w 8115300"/>
                <a:gd name="connsiteY3-140" fmla="*/ 1009650 h 1009650"/>
                <a:gd name="connsiteX4-141" fmla="*/ 8115287 w 8115300"/>
                <a:gd name="connsiteY4-142" fmla="*/ 7144 h 1009650"/>
                <a:gd name="connsiteX5-143" fmla="*/ 6396123 w 8115300"/>
                <a:gd name="connsiteY5-144" fmla="*/ 4763 h 1009650"/>
                <a:gd name="connsiteX0-145" fmla="*/ 1645799 w 8115300"/>
                <a:gd name="connsiteY0-146" fmla="*/ 2381 h 1009650"/>
                <a:gd name="connsiteX1-147" fmla="*/ 0 w 8115300"/>
                <a:gd name="connsiteY1-148" fmla="*/ 0 h 1009650"/>
                <a:gd name="connsiteX2-149" fmla="*/ 0 w 8115300"/>
                <a:gd name="connsiteY2-150" fmla="*/ 1009650 h 1009650"/>
                <a:gd name="connsiteX3-151" fmla="*/ 8115300 w 8115300"/>
                <a:gd name="connsiteY3-152" fmla="*/ 1009650 h 1009650"/>
                <a:gd name="connsiteX4-153" fmla="*/ 8115287 w 8115300"/>
                <a:gd name="connsiteY4-154" fmla="*/ 7144 h 1009650"/>
                <a:gd name="connsiteX5-155" fmla="*/ 6915097 w 8115300"/>
                <a:gd name="connsiteY5-156" fmla="*/ 4763 h 1009650"/>
                <a:gd name="connsiteX0-157" fmla="*/ 1258628 w 8115300"/>
                <a:gd name="connsiteY0-158" fmla="*/ 2381 h 1009650"/>
                <a:gd name="connsiteX1-159" fmla="*/ 0 w 8115300"/>
                <a:gd name="connsiteY1-160" fmla="*/ 0 h 1009650"/>
                <a:gd name="connsiteX2-161" fmla="*/ 0 w 8115300"/>
                <a:gd name="connsiteY2-162" fmla="*/ 1009650 h 1009650"/>
                <a:gd name="connsiteX3-163" fmla="*/ 8115300 w 8115300"/>
                <a:gd name="connsiteY3-164" fmla="*/ 1009650 h 1009650"/>
                <a:gd name="connsiteX4-165" fmla="*/ 8115287 w 8115300"/>
                <a:gd name="connsiteY4-166" fmla="*/ 7144 h 1009650"/>
                <a:gd name="connsiteX5-167" fmla="*/ 6915097 w 8115300"/>
                <a:gd name="connsiteY5-168" fmla="*/ 4763 h 10096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1166" h="1682">
                  <a:moveTo>
                    <a:pt x="1732" y="4"/>
                  </a:moveTo>
                  <a:lnTo>
                    <a:pt x="0" y="0"/>
                  </a:lnTo>
                  <a:lnTo>
                    <a:pt x="0" y="1682"/>
                  </a:lnTo>
                  <a:lnTo>
                    <a:pt x="11166" y="1682"/>
                  </a:lnTo>
                  <a:cubicBezTo>
                    <a:pt x="11166" y="1125"/>
                    <a:pt x="11166" y="569"/>
                    <a:pt x="11166" y="12"/>
                  </a:cubicBezTo>
                  <a:lnTo>
                    <a:pt x="9515" y="8"/>
                  </a:lnTo>
                </a:path>
              </a:pathLst>
            </a:custGeom>
            <a:ln w="6350">
              <a:solidFill>
                <a:srgbClr val="97B2C3"/>
              </a:solidFill>
              <a:prstDash val="solid"/>
              <a:miter/>
            </a:ln>
          </p:spPr>
          <p:txBody>
            <a:bodyPr anchor="ctr"/>
            <a:lstStyle/>
            <a:p>
              <a:pPr algn="ctr"/>
              <a:endParaRPr lang="zh-CN" altLang="en-US">
                <a:solidFill>
                  <a:schemeClr val="tx1"/>
                </a:solidFill>
              </a:endParaRPr>
            </a:p>
          </p:txBody>
        </p:sp>
      </p:grpSp>
      <p:sp>
        <p:nvSpPr>
          <p:cNvPr id="31" name="文本框 30"/>
          <p:cNvSpPr txBox="1"/>
          <p:nvPr/>
        </p:nvSpPr>
        <p:spPr>
          <a:xfrm>
            <a:off x="3310890" y="973455"/>
            <a:ext cx="1033780" cy="829945"/>
          </a:xfrm>
          <a:prstGeom prst="rect">
            <a:avLst/>
          </a:prstGeom>
          <a:noFill/>
          <a:ln>
            <a:solidFill>
              <a:srgbClr val="97B2C3"/>
            </a:solidFill>
          </a:ln>
        </p:spPr>
        <p:txBody>
          <a:bodyPr wrap="square">
            <a:spAutoFit/>
          </a:bodyPr>
          <a:lstStyle/>
          <a:p>
            <a:pPr algn="ctr"/>
            <a:r>
              <a:rPr lang="en-US" altLang="zh-CN" sz="4800" b="1">
                <a:solidFill>
                  <a:schemeClr val="tx1"/>
                </a:solidFill>
                <a:latin typeface="等线"/>
                <a:ea typeface="等线"/>
              </a:rPr>
              <a:t>04</a:t>
            </a:r>
            <a:endParaRPr lang="en-US" altLang="zh-CN" sz="4800" b="1">
              <a:solidFill>
                <a:schemeClr val="tx1"/>
              </a:solidFill>
              <a:latin typeface="等线"/>
              <a:ea typeface="等线"/>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726329" y="981029"/>
            <a:ext cx="6389401" cy="5430020"/>
          </a:xfrm>
          <a:prstGeom prst="flowChartAlternateProcess">
            <a:avLst/>
          </a:prstGeom>
          <a:solidFill>
            <a:schemeClr val="lt1"/>
          </a:solidFill>
          <a:ln>
            <a:noFill/>
          </a:ln>
        </p:spPr>
        <p:txBody>
          <a:bodyPr vert="horz" wrap="square" lIns="0" tIns="0" rIns="0" bIns="0" numCol="1" spcCol="0" anchor="t" anchorCtr="0"/>
          <a:lstStyle/>
          <a:p>
            <a:pPr lvl="0" algn="l">
              <a:lnSpc>
                <a:spcPct val="137500"/>
              </a:lnSpc>
            </a:pPr>
            <a:r>
              <a:rPr lang="zh-CN" altLang="zh-CN" sz="2800" b="1">
                <a:solidFill>
                  <a:srgbClr val="000000"/>
                </a:solidFill>
                <a:highlight>
                  <a:srgbClr val="FFFFFF"/>
                </a:highlight>
                <a:latin typeface="Microsoft YaHei"/>
                <a:ea typeface="Microsoft YaHei"/>
              </a:rPr>
              <a:t>太阳能交通灯</a:t>
            </a:r>
          </a:p>
          <a:p>
            <a:pPr lvl="0" algn="l">
              <a:lnSpc>
                <a:spcPct val="137500"/>
              </a:lnSpc>
            </a:pPr>
            <a:endParaRPr lang="zh-CN" altLang="zh-CN" sz="1600" b="1">
              <a:solidFill>
                <a:srgbClr val="000000"/>
              </a:solidFill>
              <a:highlight>
                <a:srgbClr val="FFFFFF"/>
              </a:highlight>
              <a:latin typeface="Microsoft YaHei"/>
              <a:ea typeface="Microsoft YaHei"/>
            </a:endParaRPr>
          </a:p>
          <a:p>
            <a:pPr lvl="0" algn="l">
              <a:lnSpc>
                <a:spcPct val="137500"/>
              </a:lnSpc>
            </a:pPr>
            <a:r>
              <a:rPr lang="zh-CN" altLang="zh-CN" sz="1800" b="1">
                <a:solidFill>
                  <a:srgbClr val="000000"/>
                </a:solidFill>
                <a:highlight>
                  <a:srgbClr val="FFFFFF"/>
                </a:highlight>
                <a:latin typeface="SimHei"/>
                <a:ea typeface="SimHei"/>
              </a:rPr>
              <a:t>特点</a:t>
            </a:r>
          </a:p>
          <a:p>
            <a:pPr marL="342900" lvl="0" indent="-342900">
              <a:lnSpc>
                <a:spcPct val="160000"/>
              </a:lnSpc>
              <a:buFont typeface="Zapf Dingbats" charset="0"/>
              <a:buChar char="✧"/>
            </a:pPr>
            <a:r>
              <a:rPr lang="zh-CN" altLang="zh-CN" sz="1600">
                <a:solidFill>
                  <a:srgbClr val="202122"/>
                </a:solidFill>
                <a:highlight>
                  <a:srgbClr val="FFFFFF"/>
                </a:highlight>
                <a:latin typeface="FangSong"/>
                <a:ea typeface="FangSong"/>
              </a:rPr>
              <a:t>太阳能交通灯通过太阳能电池板供电，大多数太阳能交通灯都使用</a:t>
            </a:r>
            <a:r>
              <a:rPr lang="en-US" altLang="en-US" sz="1600">
                <a:solidFill>
                  <a:srgbClr val="202122"/>
                </a:solidFill>
                <a:highlight>
                  <a:srgbClr val="FFFFFF"/>
                </a:highlight>
                <a:latin typeface="FangSong"/>
                <a:ea typeface="FangSong"/>
              </a:rPr>
              <a:t>LED</a:t>
            </a:r>
            <a:r>
              <a:rPr lang="zh-CN" altLang="zh-CN" sz="1600">
                <a:solidFill>
                  <a:srgbClr val="202122"/>
                </a:solidFill>
                <a:highlight>
                  <a:srgbClr val="FFFFFF"/>
                </a:highlight>
                <a:latin typeface="FangSong"/>
                <a:ea typeface="FangSong"/>
              </a:rPr>
              <a:t>灯，其与</a:t>
            </a:r>
            <a:r>
              <a:rPr lang="en-US" altLang="en-US" sz="1600">
                <a:solidFill>
                  <a:srgbClr val="202122"/>
                </a:solidFill>
                <a:highlight>
                  <a:srgbClr val="FFFFFF"/>
                </a:highlight>
                <a:latin typeface="FangSong"/>
                <a:ea typeface="FangSong"/>
              </a:rPr>
              <a:t>CFL</a:t>
            </a:r>
            <a:r>
              <a:rPr lang="zh-CN" altLang="zh-CN" sz="1600">
                <a:solidFill>
                  <a:srgbClr val="202122"/>
                </a:solidFill>
                <a:highlight>
                  <a:srgbClr val="FFFFFF"/>
                </a:highlight>
                <a:latin typeface="FangSong"/>
                <a:ea typeface="FangSong"/>
              </a:rPr>
              <a:t>灯等其他照明设备相比具有更多优势，例如更加稳定、节能、寿命更长并且可以快速启闭。现有的交通灯还可以通过加装太阳能电池板的辅助电源进行升级，在停电时可以继续使用。</a:t>
            </a:r>
          </a:p>
          <a:p>
            <a:pPr marL="342900" lvl="0" indent="-342900">
              <a:lnSpc>
                <a:spcPct val="160000"/>
              </a:lnSpc>
              <a:buFont typeface="Zapf Dingbats" charset="0"/>
              <a:buChar char="✧"/>
            </a:pPr>
            <a:r>
              <a:rPr lang="zh-CN" altLang="zh-CN" sz="1600">
                <a:solidFill>
                  <a:srgbClr val="202122"/>
                </a:solidFill>
                <a:highlight>
                  <a:srgbClr val="FFFFFF"/>
                </a:highlight>
                <a:latin typeface="FangSong"/>
                <a:ea typeface="FangSong"/>
              </a:rPr>
              <a:t>太阳能交通灯也可以在自然灾害发生后使用，此时现有的路灯可能因停电而无法工作且交通无法控制。在这种情况下使用的路灯设计得足够便携，可以由警察和救援人员在需要管制交通的地方携带和操作。</a:t>
            </a:r>
          </a:p>
          <a:p>
            <a:pPr lvl="0" algn="l">
              <a:lnSpc>
                <a:spcPct val="137500"/>
              </a:lnSpc>
            </a:pPr>
            <a:endParaRPr lang="zh-CN" altLang="zh-CN" sz="1600">
              <a:latin typeface="Microsoft YaHei"/>
              <a:ea typeface="Microsoft YaHei"/>
            </a:endParaRP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光伏发电的应用</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7627207" y="64"/>
            <a:ext cx="4564856" cy="6858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726329" y="981029"/>
            <a:ext cx="7008168" cy="5430020"/>
          </a:xfrm>
          <a:prstGeom prst="flowChartAlternateProcess">
            <a:avLst/>
          </a:prstGeom>
          <a:solidFill>
            <a:schemeClr val="lt1"/>
          </a:solidFill>
          <a:ln>
            <a:noFill/>
          </a:ln>
        </p:spPr>
        <p:txBody>
          <a:bodyPr vert="horz" wrap="square" lIns="0" tIns="0" rIns="0" bIns="0" numCol="1" spcCol="0" anchor="t" anchorCtr="0"/>
          <a:lstStyle/>
          <a:p>
            <a:pPr lvl="0" algn="l">
              <a:lnSpc>
                <a:spcPct val="137500"/>
              </a:lnSpc>
            </a:pPr>
            <a:r>
              <a:rPr lang="zh-CN" altLang="zh-CN" sz="2800" b="1">
                <a:solidFill>
                  <a:srgbClr val="000000"/>
                </a:solidFill>
                <a:highlight>
                  <a:srgbClr val="FFFFFF"/>
                </a:highlight>
                <a:latin typeface="Microsoft YaHei"/>
                <a:ea typeface="Microsoft YaHei"/>
              </a:rPr>
              <a:t>太阳能交通灯</a:t>
            </a:r>
          </a:p>
          <a:p>
            <a:pPr lvl="0" algn="l">
              <a:lnSpc>
                <a:spcPct val="137500"/>
              </a:lnSpc>
            </a:pPr>
            <a:endParaRPr lang="zh-CN" altLang="zh-CN" b="1">
              <a:solidFill>
                <a:srgbClr val="000000"/>
              </a:solidFill>
              <a:highlight>
                <a:srgbClr val="FFFFFF"/>
              </a:highlight>
              <a:latin typeface="Linux Libertine"/>
              <a:ea typeface="Linux Libertine"/>
            </a:endParaRPr>
          </a:p>
          <a:p>
            <a:pPr lvl="0" algn="l">
              <a:lnSpc>
                <a:spcPct val="137500"/>
              </a:lnSpc>
            </a:pPr>
            <a:r>
              <a:rPr lang="zh-CN" altLang="zh-CN" b="1">
                <a:solidFill>
                  <a:srgbClr val="000000"/>
                </a:solidFill>
                <a:highlight>
                  <a:srgbClr val="FFFFFF"/>
                </a:highlight>
                <a:latin typeface="SimHei"/>
                <a:ea typeface="SimHei"/>
              </a:rPr>
              <a:t>优点</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太阳能交通灯用电自给自足的，无需外部电源</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它们易于设置和操作</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无活动部件，因此它们几乎不需要维护</a:t>
            </a:r>
          </a:p>
          <a:p>
            <a:pPr lvl="0" algn="l">
              <a:lnSpc>
                <a:spcPct val="137500"/>
              </a:lnSpc>
            </a:pPr>
            <a:endParaRPr lang="zh-CN" altLang="zh-CN" b="1">
              <a:solidFill>
                <a:srgbClr val="000000"/>
              </a:solidFill>
              <a:highlight>
                <a:srgbClr val="FFFFFF"/>
              </a:highlight>
              <a:latin typeface="Linux Libertine"/>
              <a:ea typeface="Linux Libertine"/>
            </a:endParaRPr>
          </a:p>
          <a:p>
            <a:pPr lvl="0" algn="l">
              <a:lnSpc>
                <a:spcPct val="137500"/>
              </a:lnSpc>
            </a:pPr>
            <a:r>
              <a:rPr lang="zh-CN" altLang="zh-CN" b="1">
                <a:solidFill>
                  <a:srgbClr val="000000"/>
                </a:solidFill>
                <a:highlight>
                  <a:srgbClr val="FFFFFF"/>
                </a:highlight>
                <a:latin typeface="SimHei"/>
                <a:ea typeface="SimHei"/>
              </a:rPr>
              <a:t>缺点</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由于设备成本相对较高</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雪或灰尘加上湿气会积聚在水平光伏板上，减少甚至停止能源生产。</a:t>
            </a:r>
          </a:p>
          <a:p>
            <a:pPr marL="285750" lvl="0" indent="-285750">
              <a:lnSpc>
                <a:spcPct val="160000"/>
              </a:lnSpc>
              <a:buFont typeface="Zapf Dingbats" charset="0"/>
              <a:buChar char="✧"/>
            </a:pPr>
            <a:r>
              <a:rPr lang="zh-CN" altLang="zh-CN" sz="1600">
                <a:solidFill>
                  <a:srgbClr val="202122"/>
                </a:solidFill>
                <a:highlight>
                  <a:srgbClr val="FFFFFF"/>
                </a:highlight>
                <a:latin typeface="FangSong"/>
                <a:ea typeface="FangSong"/>
              </a:rPr>
              <a:t>在灯具的使用寿命内，需要多次更换充电电池，这会增加灯的总使用寿命成本，影响项目的总体成本</a:t>
            </a:r>
          </a:p>
          <a:p>
            <a:pPr lvl="0" algn="l">
              <a:lnSpc>
                <a:spcPct val="137500"/>
              </a:lnSpc>
            </a:pPr>
            <a:endParaRPr lang="zh-CN" altLang="zh-CN" sz="1600">
              <a:latin typeface="Microsoft YaHei"/>
              <a:ea typeface="Microsoft YaHei"/>
            </a:endParaRP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光伏发电的应用</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7332310" y="936831"/>
            <a:ext cx="4476708" cy="383629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522552" y="1209383"/>
            <a:ext cx="5019274" cy="5430020"/>
          </a:xfrm>
          <a:prstGeom prst="flowChartAlternateProcess">
            <a:avLst/>
          </a:prstGeom>
          <a:solidFill>
            <a:schemeClr val="lt1"/>
          </a:solidFill>
          <a:ln>
            <a:noFill/>
          </a:ln>
        </p:spPr>
        <p:txBody>
          <a:bodyPr vert="horz" wrap="square" lIns="0" tIns="0" rIns="0" bIns="0" numCol="1" spcCol="0" anchor="t" anchorCtr="0"/>
          <a:lstStyle/>
          <a:p>
            <a:pPr lvl="0">
              <a:lnSpc>
                <a:spcPct val="126250"/>
              </a:lnSpc>
            </a:pPr>
            <a:r>
              <a:rPr lang="zh-CN" altLang="zh-CN" sz="2800" b="1">
                <a:solidFill>
                  <a:srgbClr val="000000"/>
                </a:solidFill>
                <a:highlight>
                  <a:srgbClr val="FFFFFF"/>
                </a:highlight>
                <a:latin typeface="Microsoft YaHei"/>
                <a:ea typeface="Microsoft YaHei"/>
              </a:rPr>
              <a:t>光伏建筑一体化</a:t>
            </a:r>
          </a:p>
          <a:p>
            <a:pPr lvl="0">
              <a:lnSpc>
                <a:spcPct val="126250"/>
              </a:lnSpc>
            </a:pPr>
            <a:endParaRPr lang="en-US" altLang="en-US">
              <a:solidFill>
                <a:srgbClr val="333333"/>
              </a:solidFill>
              <a:highlight>
                <a:srgbClr val="FFFFFF"/>
              </a:highlight>
              <a:latin typeface="Helvetica Neue"/>
              <a:ea typeface="Helvetica Neue"/>
            </a:endParaRPr>
          </a:p>
          <a:p>
            <a:pPr lvl="0">
              <a:lnSpc>
                <a:spcPct val="126250"/>
              </a:lnSpc>
            </a:pPr>
            <a:r>
              <a:rPr lang="en-US" altLang="en-US">
                <a:solidFill>
                  <a:srgbClr val="333333"/>
                </a:solidFill>
                <a:highlight>
                  <a:srgbClr val="FFFFFF"/>
                </a:highlight>
                <a:latin typeface="FangSong"/>
                <a:ea typeface="FangSong"/>
              </a:rPr>
              <a:t>    </a:t>
            </a:r>
            <a:r>
              <a:rPr lang="zh-CN" altLang="zh-CN">
                <a:solidFill>
                  <a:srgbClr val="333333"/>
                </a:solidFill>
                <a:highlight>
                  <a:srgbClr val="FFFFFF"/>
                </a:highlight>
                <a:latin typeface="FangSong"/>
                <a:ea typeface="FangSong"/>
              </a:rPr>
              <a:t>光伏建筑一体化，是应用太阳能发电的一种新概念，简单地讲就是将太</a:t>
            </a:r>
            <a:r>
              <a:rPr lang="zh-CN" altLang="zh-CN" sz="1800" b="0" i="0" strike="noStrike" spc="0">
                <a:solidFill>
                  <a:srgbClr val="333333"/>
                </a:solidFill>
                <a:highlight>
                  <a:srgbClr val="FFFFFF"/>
                </a:highlight>
                <a:latin typeface="FangSong"/>
                <a:ea typeface="FangSong"/>
              </a:rPr>
              <a:t>阳能光伏发电方阵安装在建筑的围护结构外表面来提供电力。根据光伏方阵与建筑结合的方式不同，光伏建筑一体化可分为两大类：一类是光伏方阵与建筑的结合。另一类是光伏方阵与建筑的集成。如光电瓦屋顶、光电幕墙和光</a:t>
            </a:r>
            <a:r>
              <a:rPr lang="zh-CN" altLang="zh-CN">
                <a:solidFill>
                  <a:srgbClr val="333333"/>
                </a:solidFill>
                <a:highlight>
                  <a:srgbClr val="FFFFFF"/>
                </a:highlight>
                <a:latin typeface="FangSong"/>
                <a:ea typeface="FangSong"/>
              </a:rPr>
              <a:t>电采光顶等。在这两种方式中，光伏方阵与建筑的结合是一种常用的形式，特别是与建筑屋面的结合。</a:t>
            </a: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光伏发电的应用</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5541826" y="1644820"/>
            <a:ext cx="6401102" cy="42703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522552" y="1209383"/>
            <a:ext cx="5019274" cy="5430020"/>
          </a:xfrm>
          <a:prstGeom prst="flowChartAlternateProcess">
            <a:avLst/>
          </a:prstGeom>
          <a:solidFill>
            <a:schemeClr val="lt1"/>
          </a:solidFill>
          <a:ln>
            <a:noFill/>
          </a:ln>
        </p:spPr>
        <p:txBody>
          <a:bodyPr vert="horz" wrap="square" lIns="0" tIns="0" rIns="0" bIns="0" numCol="1" spcCol="0" anchor="t" anchorCtr="0"/>
          <a:lstStyle/>
          <a:p>
            <a:pPr lvl="0">
              <a:lnSpc>
                <a:spcPct val="126250"/>
              </a:lnSpc>
            </a:pPr>
            <a:r>
              <a:rPr lang="zh-CN" altLang="zh-CN" sz="2800" b="1">
                <a:solidFill>
                  <a:srgbClr val="000000"/>
                </a:solidFill>
                <a:highlight>
                  <a:srgbClr val="FFFFFF"/>
                </a:highlight>
                <a:latin typeface="Microsoft YaHei"/>
                <a:ea typeface="Microsoft YaHei"/>
              </a:rPr>
              <a:t>光伏建筑一体化</a:t>
            </a:r>
          </a:p>
          <a:p>
            <a:pPr lvl="0">
              <a:lnSpc>
                <a:spcPct val="126250"/>
              </a:lnSpc>
            </a:pPr>
            <a:endParaRPr lang="en-US" altLang="en-US">
              <a:solidFill>
                <a:srgbClr val="333333"/>
              </a:solidFill>
              <a:highlight>
                <a:srgbClr val="FFFFFF"/>
              </a:highlight>
              <a:latin typeface="Helvetica Neue"/>
              <a:ea typeface="Helvetica Neue"/>
            </a:endParaRPr>
          </a:p>
          <a:p>
            <a:pPr lvl="0">
              <a:lnSpc>
                <a:spcPct val="126250"/>
              </a:lnSpc>
            </a:pPr>
            <a:r>
              <a:rPr lang="en-US" altLang="en-US">
                <a:solidFill>
                  <a:srgbClr val="333333"/>
                </a:solidFill>
                <a:highlight>
                  <a:srgbClr val="FFFFFF"/>
                </a:highlight>
                <a:latin typeface="FangSong"/>
                <a:ea typeface="FangSong"/>
              </a:rPr>
              <a:t>    </a:t>
            </a:r>
            <a:r>
              <a:rPr lang="zh-CN" altLang="zh-CN">
                <a:solidFill>
                  <a:srgbClr val="333333"/>
                </a:solidFill>
                <a:highlight>
                  <a:srgbClr val="FFFFFF"/>
                </a:highlight>
                <a:latin typeface="FangSong"/>
                <a:ea typeface="FangSong"/>
              </a:rPr>
              <a:t>由于光伏方阵与建筑的结合不占用额外的地面空间，是光伏发电系统在城市中广泛应用的最佳安装方式，因而倍受关注。光伏方阵与建筑的集成是BIPV的一种高级形式，它对光伏组件的要求较高。光伏组件不仅要满足光伏发电的功能要求同时还要兼顾建筑的基本功能要求。“十二五”期间，将要创建2000家节约型公共机构示范单位。除了公共机构外，商业机构由于用电量较大，参与节能的意愿相对较高，而且具有资金优势，也应该优先发展光伏建筑一体化模式。</a:t>
            </a: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光伏发电的应用</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5541826" y="1648079"/>
            <a:ext cx="6155155" cy="4552630"/>
          </a:xfrm>
          <a:prstGeom prst="rect">
            <a:avLst/>
          </a:prstGeom>
        </p:spPr>
      </p:pic>
    </p:spTree>
  </p:cSld>
  <p:clrMapOvr>
    <a:masterClrMapping/>
  </p:clrMapOvr>
</p:sld>
</file>

<file path=ppt/slides/slide15.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Pr>
        <a:blipFill>
          <a:blip r:embed="rId4" cstate="email"/>
          <a:stretch>
            <a:fillRect/>
          </a:stretch>
        </a:blipFill>
        <a:effectLst/>
      </p:bgPr>
    </p:bg>
    <p:spTree>
      <p:nvGrpSpPr>
        <p:cNvPr id="1" name=""/>
        <p:cNvGrpSpPr/>
        <p:nvPr/>
      </p:nvGrpSpPr>
      <p:grpSpPr>
        <a:xfrm>
          <a:off x="0" y="0"/>
          <a:ext cx="0" cy="0"/>
          <a:chOff x="0" y="0"/>
          <a:chExt cx="0" cy="0"/>
        </a:xfrm>
      </p:grpSpPr>
      <p:sp>
        <p:nvSpPr>
          <p:cNvPr id="4" name="9"/>
          <p:cNvSpPr txBox="1"/>
          <p:nvPr/>
        </p:nvSpPr>
        <p:spPr>
          <a:xfrm>
            <a:off x="4486275" y="1779270"/>
            <a:ext cx="6826250" cy="1092200"/>
          </a:xfrm>
          <a:prstGeom prst="rect">
            <a:avLst/>
          </a:prstGeom>
          <a:noFill/>
        </p:spPr>
        <p:txBody>
          <a:bodyPr vert="horz" wrap="square" lIns="0" tIns="0" rIns="0" bIns="0" anchor="ctr" anchorCtr="0">
            <a:spAutoFit/>
          </a:bodyPr>
          <a:lstStyle>
            <a:lvl1pPr marL="0" lvl="0" algn="l" defTabSz="914400">
              <a:defRPr sz="1800" kern="1200">
                <a:solidFill>
                  <a:schemeClr val="tx1"/>
                </a:solidFill>
                <a:latin typeface="Calibri"/>
                <a:ea typeface="微软雅黑"/>
              </a:defRPr>
            </a:lvl1pPr>
            <a:lvl2pPr marL="457200" lvl="1" algn="l" defTabSz="914400">
              <a:defRPr sz="1800" kern="1200">
                <a:solidFill>
                  <a:schemeClr val="tx1"/>
                </a:solidFill>
                <a:latin typeface="Calibri"/>
                <a:ea typeface="微软雅黑"/>
              </a:defRPr>
            </a:lvl2pPr>
            <a:lvl3pPr marL="914400" lvl="2" algn="l" defTabSz="914400">
              <a:defRPr sz="1800" kern="1200">
                <a:solidFill>
                  <a:schemeClr val="tx1"/>
                </a:solidFill>
                <a:latin typeface="Calibri"/>
                <a:ea typeface="微软雅黑"/>
              </a:defRPr>
            </a:lvl3pPr>
            <a:lvl4pPr marL="1371600" lvl="3" algn="l" defTabSz="914400">
              <a:defRPr sz="1800" kern="1200">
                <a:solidFill>
                  <a:schemeClr val="tx1"/>
                </a:solidFill>
                <a:latin typeface="Calibri"/>
                <a:ea typeface="微软雅黑"/>
              </a:defRPr>
            </a:lvl4pPr>
            <a:lvl5pPr marL="1828800" lvl="4" algn="l" defTabSz="914400">
              <a:defRPr sz="1800" kern="1200">
                <a:solidFill>
                  <a:schemeClr val="tx1"/>
                </a:solidFill>
                <a:latin typeface="Calibri"/>
                <a:ea typeface="微软雅黑"/>
              </a:defRPr>
            </a:lvl5pPr>
            <a:lvl6pPr marL="2286000" lvl="5" algn="l" defTabSz="914400">
              <a:defRPr sz="1800" kern="1200">
                <a:solidFill>
                  <a:schemeClr val="tx1"/>
                </a:solidFill>
                <a:latin typeface="Calibri"/>
                <a:ea typeface="微软雅黑"/>
              </a:defRPr>
            </a:lvl6pPr>
            <a:lvl7pPr marL="2743200" lvl="6" algn="l" defTabSz="914400">
              <a:defRPr sz="1800" kern="1200">
                <a:solidFill>
                  <a:schemeClr val="tx1"/>
                </a:solidFill>
                <a:latin typeface="Calibri"/>
                <a:ea typeface="微软雅黑"/>
              </a:defRPr>
            </a:lvl7pPr>
            <a:lvl8pPr marL="3200400" lvl="7" algn="l" defTabSz="914400">
              <a:defRPr sz="1800" kern="1200">
                <a:solidFill>
                  <a:schemeClr val="tx1"/>
                </a:solidFill>
                <a:latin typeface="Calibri"/>
                <a:ea typeface="微软雅黑"/>
              </a:defRPr>
            </a:lvl8pPr>
            <a:lvl9pPr marL="3657600" lvl="8" algn="l" defTabSz="914400">
              <a:defRPr sz="1800" kern="1200">
                <a:solidFill>
                  <a:schemeClr val="tx1"/>
                </a:solidFill>
                <a:latin typeface="Calibri"/>
                <a:ea typeface="微软雅黑"/>
              </a:defRPr>
            </a:lvl9pPr>
          </a:lstStyle>
          <a:p>
            <a:pPr lvl="0" algn="ctr"/>
            <a:r>
              <a:rPr lang="en-US" altLang="en-US" sz="7200" b="1">
                <a:solidFill>
                  <a:srgbClr val="000000"/>
                </a:solidFill>
                <a:effectLst>
                  <a:outerShdw blurRad="38100" dist="19050" dir="2700000" sx="100000" sy="100000" algn="tl" rotWithShape="0">
                    <a:srgbClr val="000000">
                      <a:alpha val="40000"/>
                    </a:srgbClr>
                  </a:outerShdw>
                </a:effectLst>
                <a:latin typeface="Georgia"/>
                <a:ea typeface="Georgia"/>
              </a:rPr>
              <a:t>Thanks!</a:t>
            </a:r>
            <a:endParaRPr lang="en-US" altLang="en-US" sz="7200" b="1">
              <a:solidFill>
                <a:srgbClr val="000000"/>
              </a:solidFill>
              <a:effectLst>
                <a:outerShdw blurRad="38100" dist="19050" dir="2700000" sx="100000" sy="100000" algn="tl" rotWithShape="0">
                  <a:srgbClr val="000000">
                    <a:alpha val="40000"/>
                  </a:srgbClr>
                </a:outerShdw>
              </a:effectLst>
            </a:endParaRPr>
          </a:p>
        </p:txBody>
      </p:sp>
      <p:sp>
        <p:nvSpPr>
          <p:cNvPr id="5" name="文本框 9"/>
          <p:cNvSpPr txBox="1"/>
          <p:nvPr>
            <p:custDataLst>
              <p:tags r:id="rId1"/>
            </p:custDataLst>
          </p:nvPr>
        </p:nvSpPr>
        <p:spPr>
          <a:xfrm rot="0" flipH="0" flipV="0">
            <a:off x="6809989" y="4301077"/>
            <a:ext cx="2495550" cy="1003300"/>
          </a:xfrm>
          <a:prstGeom prst="rect">
            <a:avLst/>
          </a:prstGeom>
        </p:spPr>
        <p:txBody>
          <a:bodyPr wrap="square">
            <a:spAutoFit/>
          </a:bodyPr>
          <a:lstStyle>
            <a:lvl1pPr lvl="0" defTabSz="457200">
              <a:lnSpc>
                <a:spcPct val="130000"/>
              </a:lnSpc>
              <a:defRPr sz="1200">
                <a:solidFill>
                  <a:schemeClr val="bg1">
                    <a:lumMod val="50000"/>
                  </a:schemeClr>
                </a:solidFill>
                <a:latin typeface="思源黑体 CN Normal"/>
                <a:ea typeface="思源黑体 CN Normal"/>
              </a:defRPr>
            </a:lvl1pPr>
          </a:lstStyle>
          <a:p>
            <a:pPr lvl="0" algn="ctr" defTabSz="342900">
              <a:lnSpc>
                <a:spcPct val="150000"/>
              </a:lnSpc>
              <a:spcBef>
                <a:spcPts val="0"/>
              </a:spcBef>
              <a:spcAft>
                <a:spcPts val="0"/>
              </a:spcAft>
            </a:pPr>
            <a:r>
              <a:rPr lang="zh-CN" altLang="zh-CN" sz="2000" b="1">
                <a:solidFill>
                  <a:srgbClr val="000000"/>
                </a:solidFill>
                <a:latin typeface="FangSong"/>
                <a:ea typeface="FangSong"/>
              </a:rPr>
              <a:t>陈尊来</a:t>
            </a:r>
            <a:r>
              <a:rPr lang="en-US" altLang="en-US" sz="2000" b="1">
                <a:solidFill>
                  <a:srgbClr val="000000"/>
                </a:solidFill>
                <a:latin typeface="FangSong"/>
                <a:ea typeface="FangSong"/>
              </a:rPr>
              <a:t>&amp;</a:t>
            </a:r>
            <a:r>
              <a:rPr lang="zh-CN" altLang="zh-CN" sz="2000" b="1">
                <a:solidFill>
                  <a:srgbClr val="000000"/>
                </a:solidFill>
                <a:latin typeface="FangSong"/>
                <a:ea typeface="FangSong"/>
              </a:rPr>
              <a:t>孙源泽</a:t>
            </a:r>
          </a:p>
          <a:p>
            <a:pPr lvl="0" algn="ctr" defTabSz="342900">
              <a:lnSpc>
                <a:spcPct val="150000"/>
              </a:lnSpc>
              <a:spcBef>
                <a:spcPts val="0"/>
              </a:spcBef>
              <a:spcAft>
                <a:spcPts val="0"/>
              </a:spcAft>
            </a:pPr>
            <a:r>
              <a:rPr lang="en-US" altLang="en-US" sz="2000" b="1">
                <a:solidFill>
                  <a:srgbClr val="000000"/>
                </a:solidFill>
                <a:latin typeface="FangSong"/>
                <a:ea typeface="FangSong"/>
              </a:rPr>
              <a:t>2023</a:t>
            </a:r>
            <a:r>
              <a:rPr lang="zh-CN" altLang="zh-CN" sz="2000" b="1">
                <a:solidFill>
                  <a:srgbClr val="000000"/>
                </a:solidFill>
                <a:latin typeface="FangSong"/>
                <a:ea typeface="FangSong"/>
              </a:rPr>
              <a:t>年</a:t>
            </a:r>
            <a:r>
              <a:rPr lang="en-US" altLang="en-US" sz="2000" b="1">
                <a:solidFill>
                  <a:srgbClr val="000000"/>
                </a:solidFill>
                <a:latin typeface="FangSong"/>
                <a:ea typeface="FangSong"/>
              </a:rPr>
              <a:t>10</a:t>
            </a:r>
            <a:r>
              <a:rPr lang="zh-CN" altLang="zh-CN" sz="2000" b="1">
                <a:solidFill>
                  <a:srgbClr val="000000"/>
                </a:solidFill>
                <a:latin typeface="FangSong"/>
                <a:ea typeface="FangSong"/>
              </a:rPr>
              <a:t>月</a:t>
            </a:r>
            <a:r>
              <a:rPr lang="en-US" altLang="en-US" sz="2000" b="1">
                <a:solidFill>
                  <a:srgbClr val="000000"/>
                </a:solidFill>
                <a:latin typeface="FangSong"/>
                <a:ea typeface="FangSong"/>
              </a:rPr>
              <a:t>25</a:t>
            </a:r>
            <a:r>
              <a:rPr lang="zh-CN" altLang="zh-CN" sz="2000" b="1">
                <a:solidFill>
                  <a:srgbClr val="000000"/>
                </a:solidFill>
                <a:latin typeface="FangSong"/>
                <a:ea typeface="FangSong"/>
              </a:rPr>
              <a:t>日</a:t>
            </a:r>
            <a:endParaRPr lang="zh-CN" altLang="zh-CN" sz="2000">
              <a:solidFill>
                <a:srgbClr val="000000"/>
              </a:solidFill>
              <a:latin typeface="黑体"/>
              <a:ea typeface="黑体"/>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2000">
        <p14:prism/>
      </p:transition>
    </mc:Choice>
    <mc:Fallback>
      <p:transition spd="slow" advClick="0" advTm="2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sp>
        <p:nvSpPr>
          <p:cNvPr id="66" name="文本框 65"/>
          <p:cNvSpPr txBox="1"/>
          <p:nvPr/>
        </p:nvSpPr>
        <p:spPr>
          <a:xfrm>
            <a:off x="581660" y="207010"/>
            <a:ext cx="1802765" cy="645160"/>
          </a:xfrm>
          <a:prstGeom prst="rect">
            <a:avLst/>
          </a:prstGeom>
          <a:noFill/>
          <a:extLst>
            <a:ext uri="{909E8E84-426E-40DD-AFC4-6F175D3DCCD1}"/>
          </a:extLst>
        </p:spPr>
        <p:txBody>
          <a:bodyPr wrap="square">
            <a:spAutoFit/>
          </a:bodyPr>
          <a:lstStyle/>
          <a:p>
            <a:pPr algn="dist">
              <a:defRPr/>
            </a:pPr>
            <a:r>
              <a:rPr lang="zh-CN" altLang="en-US" sz="3600">
                <a:solidFill>
                  <a:schemeClr val="tx1"/>
                </a:solidFill>
              </a:rPr>
              <a:t>目录</a:t>
            </a:r>
            <a:endParaRPr lang="zh-CN" altLang="en-US" sz="3600">
              <a:solidFill>
                <a:schemeClr val="tx1"/>
              </a:solidFill>
            </a:endParaRPr>
          </a:p>
        </p:txBody>
      </p:sp>
      <p:sp>
        <p:nvSpPr>
          <p:cNvPr id="31" name="文本框 30"/>
          <p:cNvSpPr txBox="1"/>
          <p:nvPr/>
        </p:nvSpPr>
        <p:spPr>
          <a:xfrm>
            <a:off x="4308475" y="1544320"/>
            <a:ext cx="730250" cy="646331"/>
          </a:xfrm>
          <a:prstGeom prst="rect">
            <a:avLst/>
          </a:prstGeom>
          <a:noFill/>
          <a:ln>
            <a:solidFill>
              <a:srgbClr val="97B2C3"/>
            </a:solidFill>
          </a:ln>
        </p:spPr>
        <p:txBody>
          <a:bodyPr wrap="square">
            <a:spAutoFit/>
          </a:bodyPr>
          <a:lstStyle/>
          <a:p>
            <a:pPr algn="ctr"/>
            <a:r>
              <a:rPr lang="en-US" altLang="zh-CN" sz="3600" b="1">
                <a:solidFill>
                  <a:schemeClr val="tx1"/>
                </a:solidFill>
                <a:latin typeface="等线"/>
                <a:ea typeface="等线"/>
              </a:rPr>
              <a:t>01</a:t>
            </a:r>
            <a:endParaRPr lang="en-US" altLang="zh-CN" sz="3600" b="1">
              <a:solidFill>
                <a:schemeClr val="tx1"/>
              </a:solidFill>
              <a:latin typeface="等线"/>
              <a:ea typeface="等线"/>
            </a:endParaRPr>
          </a:p>
        </p:txBody>
      </p:sp>
      <p:sp>
        <p:nvSpPr>
          <p:cNvPr id="32" name="文本框 31"/>
          <p:cNvSpPr txBox="1"/>
          <p:nvPr/>
        </p:nvSpPr>
        <p:spPr>
          <a:xfrm rot="0" flipH="0" flipV="0">
            <a:off x="8994775" y="1667510"/>
            <a:ext cx="5166995" cy="398780"/>
          </a:xfrm>
          <a:prstGeom prst="rect">
            <a:avLst/>
          </a:prstGeom>
          <a:noFill/>
        </p:spPr>
        <p:txBody>
          <a:bodyPr wrap="square">
            <a:spAutoFit/>
          </a:bodyPr>
          <a:lstStyle/>
          <a:p>
            <a:pPr algn="l">
              <a:lnSpc>
                <a:spcPct val="100000"/>
              </a:lnSpc>
            </a:pPr>
            <a:r>
              <a:rPr lang="zh-CN" altLang="en-US" sz="2000">
                <a:latin typeface="黑体"/>
                <a:ea typeface="黑体"/>
              </a:rPr>
              <a:t>光伏发电的原理</a:t>
            </a:r>
            <a:endParaRPr lang="zh-CN" altLang="en-US" sz="2000">
              <a:solidFill>
                <a:schemeClr val="tx1"/>
              </a:solidFill>
              <a:latin typeface="黑体"/>
              <a:ea typeface="黑体"/>
            </a:endParaRPr>
          </a:p>
        </p:txBody>
      </p:sp>
      <p:sp>
        <p:nvSpPr>
          <p:cNvPr id="34" name="文本框 33"/>
          <p:cNvSpPr txBox="1"/>
          <p:nvPr/>
        </p:nvSpPr>
        <p:spPr>
          <a:xfrm>
            <a:off x="4308475" y="2661285"/>
            <a:ext cx="730250" cy="646331"/>
          </a:xfrm>
          <a:prstGeom prst="rect">
            <a:avLst/>
          </a:prstGeom>
          <a:noFill/>
          <a:ln>
            <a:solidFill>
              <a:srgbClr val="97B2C3"/>
            </a:solidFill>
          </a:ln>
        </p:spPr>
        <p:txBody>
          <a:bodyPr wrap="square">
            <a:spAutoFit/>
          </a:bodyPr>
          <a:lstStyle/>
          <a:p>
            <a:pPr algn="ctr"/>
            <a:r>
              <a:rPr lang="en-US" altLang="zh-CN" sz="3600" b="1">
                <a:solidFill>
                  <a:schemeClr val="tx1"/>
                </a:solidFill>
                <a:latin typeface="等线"/>
                <a:ea typeface="等线"/>
              </a:rPr>
              <a:t>02</a:t>
            </a:r>
            <a:endParaRPr lang="en-US" altLang="zh-CN" sz="3600" b="1">
              <a:solidFill>
                <a:schemeClr val="tx1"/>
              </a:solidFill>
              <a:latin typeface="等线"/>
              <a:ea typeface="等线"/>
            </a:endParaRPr>
          </a:p>
        </p:txBody>
      </p:sp>
      <p:sp>
        <p:nvSpPr>
          <p:cNvPr id="35" name="文本框 34"/>
          <p:cNvSpPr txBox="1"/>
          <p:nvPr/>
        </p:nvSpPr>
        <p:spPr>
          <a:xfrm>
            <a:off x="5038725" y="2750185"/>
            <a:ext cx="2490470" cy="398780"/>
          </a:xfrm>
          <a:prstGeom prst="rect">
            <a:avLst/>
          </a:prstGeom>
          <a:noFill/>
        </p:spPr>
        <p:txBody>
          <a:bodyPr wrap="square">
            <a:spAutoFit/>
          </a:bodyPr>
          <a:lstStyle/>
          <a:p>
            <a:pPr algn="l">
              <a:lnSpc>
                <a:spcPct val="100000"/>
              </a:lnSpc>
            </a:pPr>
            <a:r>
              <a:rPr lang="zh-CN" altLang="en-US" sz="2000">
                <a:latin typeface="黑体"/>
                <a:ea typeface="黑体"/>
              </a:rPr>
              <a:t>光伏发电的意义</a:t>
            </a:r>
            <a:endParaRPr lang="zh-CN" altLang="en-US" sz="2000">
              <a:solidFill>
                <a:schemeClr val="tx1"/>
              </a:solidFill>
              <a:latin typeface="黑体"/>
              <a:ea typeface="黑体"/>
            </a:endParaRPr>
          </a:p>
        </p:txBody>
      </p:sp>
      <p:sp>
        <p:nvSpPr>
          <p:cNvPr id="37" name="文本框 36"/>
          <p:cNvSpPr txBox="1"/>
          <p:nvPr/>
        </p:nvSpPr>
        <p:spPr>
          <a:xfrm rot="0" flipH="0" flipV="0">
            <a:off x="8264525" y="2662456"/>
            <a:ext cx="730250" cy="645160"/>
          </a:xfrm>
          <a:prstGeom prst="rect">
            <a:avLst/>
          </a:prstGeom>
          <a:noFill/>
          <a:ln>
            <a:solidFill>
              <a:srgbClr val="97B2C3"/>
            </a:solidFill>
          </a:ln>
        </p:spPr>
        <p:txBody>
          <a:bodyPr wrap="square">
            <a:spAutoFit/>
          </a:bodyPr>
          <a:lstStyle/>
          <a:p>
            <a:pPr algn="ctr"/>
            <a:r>
              <a:rPr lang="en-US" altLang="zh-CN" sz="3600" b="1">
                <a:solidFill>
                  <a:schemeClr val="tx1"/>
                </a:solidFill>
                <a:latin typeface="等线"/>
                <a:ea typeface="等线"/>
              </a:rPr>
              <a:t>04</a:t>
            </a:r>
            <a:endParaRPr lang="en-US" altLang="zh-CN" sz="3600" b="1">
              <a:solidFill>
                <a:schemeClr val="tx1"/>
              </a:solidFill>
              <a:latin typeface="等线"/>
              <a:ea typeface="等线"/>
            </a:endParaRPr>
          </a:p>
        </p:txBody>
      </p:sp>
      <p:sp>
        <p:nvSpPr>
          <p:cNvPr id="9" name="文本框 8"/>
          <p:cNvSpPr txBox="1"/>
          <p:nvPr/>
        </p:nvSpPr>
        <p:spPr>
          <a:xfrm rot="0" flipH="0" flipV="0">
            <a:off x="8994775" y="2785011"/>
            <a:ext cx="3061335" cy="398780"/>
          </a:xfrm>
          <a:prstGeom prst="rect">
            <a:avLst/>
          </a:prstGeom>
          <a:noFill/>
        </p:spPr>
        <p:txBody>
          <a:bodyPr wrap="square">
            <a:spAutoFit/>
          </a:bodyPr>
          <a:lstStyle/>
          <a:p>
            <a:pPr algn="l">
              <a:lnSpc>
                <a:spcPct val="100000"/>
              </a:lnSpc>
              <a:buClrTx/>
              <a:buSzTx/>
              <a:buFontTx/>
            </a:pPr>
            <a:r>
              <a:rPr lang="zh-CN" altLang="en-US" sz="2000">
                <a:latin typeface="黑体"/>
                <a:ea typeface="黑体"/>
              </a:rPr>
              <a:t>光伏发电的应用</a:t>
            </a:r>
            <a:endParaRPr lang="zh-CN" altLang="en-US" sz="2000">
              <a:solidFill>
                <a:schemeClr val="tx1"/>
              </a:solidFill>
              <a:latin typeface="黑体"/>
              <a:ea typeface="黑体"/>
            </a:endParaRPr>
          </a:p>
        </p:txBody>
      </p:sp>
      <p:sp>
        <p:nvSpPr>
          <p:cNvPr id="4" name="文本框 3"/>
          <p:cNvSpPr txBox="1"/>
          <p:nvPr/>
        </p:nvSpPr>
        <p:spPr>
          <a:xfrm rot="0" flipH="0" flipV="0">
            <a:off x="8264525" y="1544320"/>
            <a:ext cx="730250" cy="645160"/>
          </a:xfrm>
          <a:prstGeom prst="rect">
            <a:avLst/>
          </a:prstGeom>
          <a:noFill/>
          <a:ln>
            <a:solidFill>
              <a:srgbClr val="97B2C3"/>
            </a:solidFill>
          </a:ln>
        </p:spPr>
        <p:txBody>
          <a:bodyPr wrap="square">
            <a:spAutoFit/>
          </a:bodyPr>
          <a:lstStyle/>
          <a:p>
            <a:pPr algn="ctr"/>
            <a:r>
              <a:rPr lang="en-US" altLang="zh-CN" sz="3600" b="1">
                <a:solidFill>
                  <a:schemeClr val="tx1"/>
                </a:solidFill>
                <a:latin typeface="等线"/>
                <a:ea typeface="等线"/>
              </a:rPr>
              <a:t>03</a:t>
            </a:r>
            <a:endParaRPr lang="en-US" altLang="zh-CN" sz="3600" b="1">
              <a:solidFill>
                <a:schemeClr val="tx1"/>
              </a:solidFill>
              <a:latin typeface="等线"/>
              <a:ea typeface="等线"/>
            </a:endParaRPr>
          </a:p>
        </p:txBody>
      </p:sp>
      <p:sp>
        <p:nvSpPr>
          <p:cNvPr id="5" name="文本框 4"/>
          <p:cNvSpPr txBox="1"/>
          <p:nvPr/>
        </p:nvSpPr>
        <p:spPr>
          <a:xfrm>
            <a:off x="5038725" y="1670685"/>
            <a:ext cx="2741295" cy="398780"/>
          </a:xfrm>
          <a:prstGeom prst="rect">
            <a:avLst/>
          </a:prstGeom>
          <a:noFill/>
        </p:spPr>
        <p:txBody>
          <a:bodyPr wrap="square">
            <a:spAutoFit/>
          </a:bodyPr>
          <a:lstStyle/>
          <a:p>
            <a:pPr algn="l">
              <a:lnSpc>
                <a:spcPct val="100000"/>
              </a:lnSpc>
            </a:pPr>
            <a:r>
              <a:rPr lang="zh-CN" altLang="en-US" sz="2000">
                <a:latin typeface="黑体"/>
                <a:ea typeface="黑体"/>
              </a:rPr>
              <a:t>光伏发电的概念</a:t>
            </a:r>
            <a:endParaRPr lang="zh-CN" altLang="en-US" sz="2000" b="1">
              <a:solidFill>
                <a:schemeClr val="tx1"/>
              </a:solidFill>
              <a:latin typeface="等线"/>
              <a:ea typeface="等线"/>
            </a:endParaRPr>
          </a:p>
        </p:txBody>
      </p:sp>
    </p:spTree>
  </p:cSld>
  <p:clrMapOvr>
    <a:masterClrMapping/>
  </p:clrMapOvr>
  <p:transition spd="slow">
    <p:wedge/>
  </p:transition>
</p:sld>
</file>

<file path=ppt/slides/slide3.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215901" y="1938020"/>
            <a:ext cx="7527925" cy="1449466"/>
            <a:chOff x="1966100" y="2080651"/>
            <a:chExt cx="8260498" cy="1369780"/>
          </a:xfrm>
        </p:grpSpPr>
        <p:sp>
          <p:nvSpPr>
            <p:cNvPr id="4" name="文本框 3"/>
            <p:cNvSpPr txBox="1"/>
            <p:nvPr/>
          </p:nvSpPr>
          <p:spPr>
            <a:xfrm>
              <a:off x="2968172" y="2080651"/>
              <a:ext cx="6255656" cy="784318"/>
            </a:xfrm>
            <a:prstGeom prst="rect">
              <a:avLst/>
            </a:prstGeom>
            <a:noFill/>
          </p:spPr>
          <p:txBody>
            <a:bodyPr wrap="square">
              <a:spAutoFit/>
            </a:bodyPr>
            <a:lstStyle/>
            <a:p>
              <a:pPr algn="ctr"/>
              <a:r>
                <a:rPr lang="zh-CN" altLang="en-US" sz="4800" b="1">
                  <a:latin typeface="黑体"/>
                  <a:ea typeface="黑体"/>
                </a:rPr>
                <a:t>光伏发电的概念</a:t>
              </a:r>
              <a:endParaRPr lang="zh-CN" altLang="en-US" sz="4800" b="1">
                <a:solidFill>
                  <a:srgbClr val="001F33"/>
                </a:solidFill>
                <a:latin typeface="汉仪旗黑X1-75W"/>
                <a:ea typeface="汉仪旗黑X1-75W"/>
              </a:endParaRPr>
            </a:p>
          </p:txBody>
        </p:sp>
        <p:sp>
          <p:nvSpPr>
            <p:cNvPr id="8" name="文本框 7"/>
            <p:cNvSpPr txBox="1"/>
            <p:nvPr/>
          </p:nvSpPr>
          <p:spPr>
            <a:xfrm>
              <a:off x="1966100" y="2985587"/>
              <a:ext cx="8260498" cy="348052"/>
            </a:xfrm>
            <a:prstGeom prst="rect">
              <a:avLst/>
            </a:prstGeom>
            <a:noFill/>
          </p:spPr>
          <p:txBody>
            <a:bodyPr wrap="square">
              <a:spAutoFit/>
            </a:bodyPr>
            <a:lstStyle/>
            <a:p>
              <a:pPr algn="ctr"/>
              <a:r>
                <a:rPr lang="en-US" altLang="zh-CN">
                  <a:solidFill>
                    <a:srgbClr val="007FBA"/>
                  </a:solidFill>
                  <a:latin typeface="汉仪旗黑X1-55W"/>
                  <a:ea typeface="汉仪旗黑X1-55W"/>
                </a:rPr>
                <a:t>The concept of photovoltaic power generation</a:t>
              </a:r>
              <a:endParaRPr lang="en-US" altLang="zh-CN">
                <a:solidFill>
                  <a:srgbClr val="007FBA"/>
                </a:solidFill>
                <a:latin typeface="汉仪旗黑X1-55W"/>
                <a:ea typeface="汉仪旗黑X1-55W"/>
              </a:endParaRPr>
            </a:p>
          </p:txBody>
        </p:sp>
        <p:sp>
          <p:nvSpPr>
            <p:cNvPr id="3" name="任意多边形: 形状 2"/>
            <p:cNvSpPr/>
            <p:nvPr/>
          </p:nvSpPr>
          <p:spPr>
            <a:xfrm>
              <a:off x="2968172" y="2440781"/>
              <a:ext cx="6255657" cy="1009650"/>
            </a:xfrm>
            <a:custGeom>
              <a:avLst/>
              <a:gdLst>
                <a:gd name="connsiteX0" fmla="*/ 419100 w 8115300"/>
                <a:gd name="connsiteY0" fmla="*/ 0 h 1009650"/>
                <a:gd name="connsiteX1" fmla="*/ 0 w 8115300"/>
                <a:gd name="connsiteY1" fmla="*/ 0 h 1009650"/>
                <a:gd name="connsiteX2" fmla="*/ 0 w 8115300"/>
                <a:gd name="connsiteY2" fmla="*/ 1009650 h 1009650"/>
                <a:gd name="connsiteX3" fmla="*/ 8115300 w 8115300"/>
                <a:gd name="connsiteY3" fmla="*/ 1009650 h 1009650"/>
                <a:gd name="connsiteX4" fmla="*/ 8115300 w 8115300"/>
                <a:gd name="connsiteY4" fmla="*/ 114300 h 1009650"/>
                <a:gd name="connsiteX5" fmla="*/ 7772400 w 8115300"/>
                <a:gd name="connsiteY5" fmla="*/ 114300 h 1009650"/>
                <a:gd name="connsiteX0-1" fmla="*/ 419100 w 8115300"/>
                <a:gd name="connsiteY0-2" fmla="*/ 0 h 1009650"/>
                <a:gd name="connsiteX1-3" fmla="*/ 0 w 8115300"/>
                <a:gd name="connsiteY1-4" fmla="*/ 0 h 1009650"/>
                <a:gd name="connsiteX2-5" fmla="*/ 0 w 8115300"/>
                <a:gd name="connsiteY2-6" fmla="*/ 1009650 h 1009650"/>
                <a:gd name="connsiteX3-7" fmla="*/ 8115300 w 8115300"/>
                <a:gd name="connsiteY3-8" fmla="*/ 1009650 h 1009650"/>
                <a:gd name="connsiteX4-9" fmla="*/ 8115300 w 8115300"/>
                <a:gd name="connsiteY4-10" fmla="*/ 114300 h 1009650"/>
                <a:gd name="connsiteX5-11" fmla="*/ 7562973 w 8115300"/>
                <a:gd name="connsiteY5-12" fmla="*/ 4762 h 1009650"/>
                <a:gd name="connsiteX0-13" fmla="*/ 419100 w 8175133"/>
                <a:gd name="connsiteY0-14" fmla="*/ 0 h 1009650"/>
                <a:gd name="connsiteX1-15" fmla="*/ 0 w 8175133"/>
                <a:gd name="connsiteY1-16" fmla="*/ 0 h 1009650"/>
                <a:gd name="connsiteX2-17" fmla="*/ 0 w 8175133"/>
                <a:gd name="connsiteY2-18" fmla="*/ 1009650 h 1009650"/>
                <a:gd name="connsiteX3-19" fmla="*/ 8115300 w 8175133"/>
                <a:gd name="connsiteY3-20" fmla="*/ 1009650 h 1009650"/>
                <a:gd name="connsiteX4-21" fmla="*/ 8175133 w 8175133"/>
                <a:gd name="connsiteY4-22" fmla="*/ 2381 h 1009650"/>
                <a:gd name="connsiteX5-23" fmla="*/ 7562973 w 8175133"/>
                <a:gd name="connsiteY5-24" fmla="*/ 4762 h 1009650"/>
                <a:gd name="connsiteX0-25" fmla="*/ 419100 w 8115300"/>
                <a:gd name="connsiteY0-26" fmla="*/ 0 h 1009650"/>
                <a:gd name="connsiteX1-27" fmla="*/ 0 w 8115300"/>
                <a:gd name="connsiteY1-28" fmla="*/ 0 h 1009650"/>
                <a:gd name="connsiteX2-29" fmla="*/ 0 w 8115300"/>
                <a:gd name="connsiteY2-30" fmla="*/ 1009650 h 1009650"/>
                <a:gd name="connsiteX3-31" fmla="*/ 8115300 w 8115300"/>
                <a:gd name="connsiteY3-32" fmla="*/ 1009650 h 1009650"/>
                <a:gd name="connsiteX4-33" fmla="*/ 8055455 w 8115300"/>
                <a:gd name="connsiteY4-34" fmla="*/ 4762 h 1009650"/>
                <a:gd name="connsiteX5-35" fmla="*/ 7562973 w 8115300"/>
                <a:gd name="connsiteY5-36" fmla="*/ 4762 h 1009650"/>
                <a:gd name="connsiteX0-37" fmla="*/ 419100 w 8115300"/>
                <a:gd name="connsiteY0-38" fmla="*/ 0 h 1009650"/>
                <a:gd name="connsiteX1-39" fmla="*/ 0 w 8115300"/>
                <a:gd name="connsiteY1-40" fmla="*/ 0 h 1009650"/>
                <a:gd name="connsiteX2-41" fmla="*/ 0 w 8115300"/>
                <a:gd name="connsiteY2-42" fmla="*/ 1009650 h 1009650"/>
                <a:gd name="connsiteX3-43" fmla="*/ 8115300 w 8115300"/>
                <a:gd name="connsiteY3-44" fmla="*/ 1009650 h 1009650"/>
                <a:gd name="connsiteX4-45" fmla="*/ 8115287 w 8115300"/>
                <a:gd name="connsiteY4-46" fmla="*/ 7144 h 1009650"/>
                <a:gd name="connsiteX5-47" fmla="*/ 7562973 w 8115300"/>
                <a:gd name="connsiteY5-48" fmla="*/ 4762 h 1009650"/>
                <a:gd name="connsiteX0-49" fmla="*/ 419100 w 8115300"/>
                <a:gd name="connsiteY0-50" fmla="*/ 0 h 1009650"/>
                <a:gd name="connsiteX1-51" fmla="*/ 0 w 8115300"/>
                <a:gd name="connsiteY1-52" fmla="*/ 0 h 1009650"/>
                <a:gd name="connsiteX2-53" fmla="*/ 0 w 8115300"/>
                <a:gd name="connsiteY2-54" fmla="*/ 1009650 h 1009650"/>
                <a:gd name="connsiteX3-55" fmla="*/ 8115300 w 8115300"/>
                <a:gd name="connsiteY3-56" fmla="*/ 1009650 h 1009650"/>
                <a:gd name="connsiteX4-57" fmla="*/ 8115287 w 8115300"/>
                <a:gd name="connsiteY4-58" fmla="*/ 7144 h 1009650"/>
                <a:gd name="connsiteX5-59" fmla="*/ 6814989 w 8115300"/>
                <a:gd name="connsiteY5-60" fmla="*/ 4762 h 1009650"/>
                <a:gd name="connsiteX0-61" fmla="*/ 808055 w 8115300"/>
                <a:gd name="connsiteY0-62" fmla="*/ 0 h 1009650"/>
                <a:gd name="connsiteX1-63" fmla="*/ 0 w 8115300"/>
                <a:gd name="connsiteY1-64" fmla="*/ 0 h 1009650"/>
                <a:gd name="connsiteX2-65" fmla="*/ 0 w 8115300"/>
                <a:gd name="connsiteY2-66" fmla="*/ 1009650 h 1009650"/>
                <a:gd name="connsiteX3-67" fmla="*/ 8115300 w 8115300"/>
                <a:gd name="connsiteY3-68" fmla="*/ 1009650 h 1009650"/>
                <a:gd name="connsiteX4-69" fmla="*/ 8115287 w 8115300"/>
                <a:gd name="connsiteY4-70" fmla="*/ 7144 h 1009650"/>
                <a:gd name="connsiteX5-71" fmla="*/ 6814989 w 8115300"/>
                <a:gd name="connsiteY5-72" fmla="*/ 4762 h 1009650"/>
                <a:gd name="connsiteX0-73" fmla="*/ 1645799 w 8115300"/>
                <a:gd name="connsiteY0-74" fmla="*/ 2381 h 1009650"/>
                <a:gd name="connsiteX1-75" fmla="*/ 0 w 8115300"/>
                <a:gd name="connsiteY1-76" fmla="*/ 0 h 1009650"/>
                <a:gd name="connsiteX2-77" fmla="*/ 0 w 8115300"/>
                <a:gd name="connsiteY2-78" fmla="*/ 1009650 h 1009650"/>
                <a:gd name="connsiteX3-79" fmla="*/ 8115300 w 8115300"/>
                <a:gd name="connsiteY3-80" fmla="*/ 1009650 h 1009650"/>
                <a:gd name="connsiteX4-81" fmla="*/ 8115287 w 8115300"/>
                <a:gd name="connsiteY4-82" fmla="*/ 7144 h 1009650"/>
                <a:gd name="connsiteX5-83" fmla="*/ 6814989 w 8115300"/>
                <a:gd name="connsiteY5-84" fmla="*/ 4762 h 1009650"/>
                <a:gd name="connsiteX0-85" fmla="*/ 1645799 w 8115300"/>
                <a:gd name="connsiteY0-86" fmla="*/ 2381 h 1009650"/>
                <a:gd name="connsiteX1-87" fmla="*/ 0 w 8115300"/>
                <a:gd name="connsiteY1-88" fmla="*/ 0 h 1009650"/>
                <a:gd name="connsiteX2-89" fmla="*/ 0 w 8115300"/>
                <a:gd name="connsiteY2-90" fmla="*/ 1009650 h 1009650"/>
                <a:gd name="connsiteX3-91" fmla="*/ 8115300 w 8115300"/>
                <a:gd name="connsiteY3-92" fmla="*/ 1009650 h 1009650"/>
                <a:gd name="connsiteX4-93" fmla="*/ 8115287 w 8115300"/>
                <a:gd name="connsiteY4-94" fmla="*/ 7144 h 1009650"/>
                <a:gd name="connsiteX5-95" fmla="*/ 6276445 w 8115300"/>
                <a:gd name="connsiteY5-96" fmla="*/ 7143 h 1009650"/>
                <a:gd name="connsiteX0-97" fmla="*/ 1645799 w 8115300"/>
                <a:gd name="connsiteY0-98" fmla="*/ 2381 h 1009650"/>
                <a:gd name="connsiteX1-99" fmla="*/ 0 w 8115300"/>
                <a:gd name="connsiteY1-100" fmla="*/ 0 h 1009650"/>
                <a:gd name="connsiteX2-101" fmla="*/ 0 w 8115300"/>
                <a:gd name="connsiteY2-102" fmla="*/ 1009650 h 1009650"/>
                <a:gd name="connsiteX3-103" fmla="*/ 8115300 w 8115300"/>
                <a:gd name="connsiteY3-104" fmla="*/ 1009650 h 1009650"/>
                <a:gd name="connsiteX4-105" fmla="*/ 8115287 w 8115300"/>
                <a:gd name="connsiteY4-106" fmla="*/ 7144 h 1009650"/>
                <a:gd name="connsiteX5-107" fmla="*/ 6276445 w 8115300"/>
                <a:gd name="connsiteY5-108" fmla="*/ 11906 h 1009650"/>
                <a:gd name="connsiteX0-109" fmla="*/ 1645799 w 8115300"/>
                <a:gd name="connsiteY0-110" fmla="*/ 2381 h 1009650"/>
                <a:gd name="connsiteX1-111" fmla="*/ 0 w 8115300"/>
                <a:gd name="connsiteY1-112" fmla="*/ 0 h 1009650"/>
                <a:gd name="connsiteX2-113" fmla="*/ 0 w 8115300"/>
                <a:gd name="connsiteY2-114" fmla="*/ 1009650 h 1009650"/>
                <a:gd name="connsiteX3-115" fmla="*/ 8115300 w 8115300"/>
                <a:gd name="connsiteY3-116" fmla="*/ 1009650 h 1009650"/>
                <a:gd name="connsiteX4-117" fmla="*/ 8115287 w 8115300"/>
                <a:gd name="connsiteY4-118" fmla="*/ 7144 h 1009650"/>
                <a:gd name="connsiteX5-119" fmla="*/ 6216600 w 8115300"/>
                <a:gd name="connsiteY5-120" fmla="*/ 4763 h 1009650"/>
                <a:gd name="connsiteX0-121" fmla="*/ 1645799 w 8115300"/>
                <a:gd name="connsiteY0-122" fmla="*/ 2381 h 1009650"/>
                <a:gd name="connsiteX1-123" fmla="*/ 0 w 8115300"/>
                <a:gd name="connsiteY1-124" fmla="*/ 0 h 1009650"/>
                <a:gd name="connsiteX2-125" fmla="*/ 0 w 8115300"/>
                <a:gd name="connsiteY2-126" fmla="*/ 1009650 h 1009650"/>
                <a:gd name="connsiteX3-127" fmla="*/ 8115300 w 8115300"/>
                <a:gd name="connsiteY3-128" fmla="*/ 1009650 h 1009650"/>
                <a:gd name="connsiteX4-129" fmla="*/ 8115287 w 8115300"/>
                <a:gd name="connsiteY4-130" fmla="*/ 7144 h 1009650"/>
                <a:gd name="connsiteX5-131" fmla="*/ 6635479 w 8115300"/>
                <a:gd name="connsiteY5-132" fmla="*/ 4763 h 1009650"/>
                <a:gd name="connsiteX0-133" fmla="*/ 1645799 w 8115300"/>
                <a:gd name="connsiteY0-134" fmla="*/ 2381 h 1009650"/>
                <a:gd name="connsiteX1-135" fmla="*/ 0 w 8115300"/>
                <a:gd name="connsiteY1-136" fmla="*/ 0 h 1009650"/>
                <a:gd name="connsiteX2-137" fmla="*/ 0 w 8115300"/>
                <a:gd name="connsiteY2-138" fmla="*/ 1009650 h 1009650"/>
                <a:gd name="connsiteX3-139" fmla="*/ 8115300 w 8115300"/>
                <a:gd name="connsiteY3-140" fmla="*/ 1009650 h 1009650"/>
                <a:gd name="connsiteX4-141" fmla="*/ 8115287 w 8115300"/>
                <a:gd name="connsiteY4-142" fmla="*/ 7144 h 1009650"/>
                <a:gd name="connsiteX5-143" fmla="*/ 6396123 w 8115300"/>
                <a:gd name="connsiteY5-144" fmla="*/ 4763 h 1009650"/>
                <a:gd name="connsiteX0-145" fmla="*/ 1645799 w 8115300"/>
                <a:gd name="connsiteY0-146" fmla="*/ 2381 h 1009650"/>
                <a:gd name="connsiteX1-147" fmla="*/ 0 w 8115300"/>
                <a:gd name="connsiteY1-148" fmla="*/ 0 h 1009650"/>
                <a:gd name="connsiteX2-149" fmla="*/ 0 w 8115300"/>
                <a:gd name="connsiteY2-150" fmla="*/ 1009650 h 1009650"/>
                <a:gd name="connsiteX3-151" fmla="*/ 8115300 w 8115300"/>
                <a:gd name="connsiteY3-152" fmla="*/ 1009650 h 1009650"/>
                <a:gd name="connsiteX4-153" fmla="*/ 8115287 w 8115300"/>
                <a:gd name="connsiteY4-154" fmla="*/ 7144 h 1009650"/>
                <a:gd name="connsiteX5-155" fmla="*/ 6915097 w 8115300"/>
                <a:gd name="connsiteY5-156" fmla="*/ 4763 h 1009650"/>
                <a:gd name="connsiteX0-157" fmla="*/ 1258628 w 8115300"/>
                <a:gd name="connsiteY0-158" fmla="*/ 2381 h 1009650"/>
                <a:gd name="connsiteX1-159" fmla="*/ 0 w 8115300"/>
                <a:gd name="connsiteY1-160" fmla="*/ 0 h 1009650"/>
                <a:gd name="connsiteX2-161" fmla="*/ 0 w 8115300"/>
                <a:gd name="connsiteY2-162" fmla="*/ 1009650 h 1009650"/>
                <a:gd name="connsiteX3-163" fmla="*/ 8115300 w 8115300"/>
                <a:gd name="connsiteY3-164" fmla="*/ 1009650 h 1009650"/>
                <a:gd name="connsiteX4-165" fmla="*/ 8115287 w 8115300"/>
                <a:gd name="connsiteY4-166" fmla="*/ 7144 h 1009650"/>
                <a:gd name="connsiteX5-167" fmla="*/ 6915097 w 8115300"/>
                <a:gd name="connsiteY5-168" fmla="*/ 4763 h 10096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6255657" h="1009650">
                  <a:moveTo>
                    <a:pt x="970210" y="2381"/>
                  </a:moveTo>
                  <a:lnTo>
                    <a:pt x="0" y="0"/>
                  </a:lnTo>
                  <a:lnTo>
                    <a:pt x="0" y="1009650"/>
                  </a:lnTo>
                  <a:lnTo>
                    <a:pt x="6255657" y="1009650"/>
                  </a:lnTo>
                  <a:cubicBezTo>
                    <a:pt x="6255654" y="675481"/>
                    <a:pt x="6255650" y="341313"/>
                    <a:pt x="6255647" y="7144"/>
                  </a:cubicBezTo>
                  <a:lnTo>
                    <a:pt x="5330484" y="4763"/>
                  </a:lnTo>
                </a:path>
              </a:pathLst>
            </a:custGeom>
            <a:ln w="6350">
              <a:solidFill>
                <a:srgbClr val="97B2C3"/>
              </a:solidFill>
              <a:prstDash val="solid"/>
              <a:miter/>
            </a:ln>
          </p:spPr>
          <p:txBody>
            <a:bodyPr anchor="ctr"/>
            <a:lstStyle/>
            <a:p>
              <a:pPr algn="ctr"/>
              <a:endParaRPr lang="zh-CN" altLang="en-US">
                <a:solidFill>
                  <a:schemeClr val="tx1"/>
                </a:solidFill>
              </a:endParaRPr>
            </a:p>
          </p:txBody>
        </p:sp>
      </p:grpSp>
      <p:sp>
        <p:nvSpPr>
          <p:cNvPr id="31" name="文本框 30"/>
          <p:cNvSpPr txBox="1"/>
          <p:nvPr/>
        </p:nvSpPr>
        <p:spPr>
          <a:xfrm>
            <a:off x="3310890" y="973455"/>
            <a:ext cx="1033780" cy="829945"/>
          </a:xfrm>
          <a:prstGeom prst="rect">
            <a:avLst/>
          </a:prstGeom>
          <a:noFill/>
          <a:ln>
            <a:solidFill>
              <a:srgbClr val="97B2C3"/>
            </a:solidFill>
          </a:ln>
        </p:spPr>
        <p:txBody>
          <a:bodyPr wrap="square">
            <a:spAutoFit/>
          </a:bodyPr>
          <a:lstStyle/>
          <a:p>
            <a:pPr algn="ctr"/>
            <a:r>
              <a:rPr lang="en-US" altLang="zh-CN" sz="4800" b="1">
                <a:solidFill>
                  <a:schemeClr val="tx1"/>
                </a:solidFill>
                <a:latin typeface="等线"/>
                <a:ea typeface="等线"/>
              </a:rPr>
              <a:t>01</a:t>
            </a:r>
            <a:endParaRPr lang="en-US" altLang="zh-CN" sz="4800" b="1">
              <a:solidFill>
                <a:schemeClr val="tx1"/>
              </a:solidFill>
              <a:latin typeface="等线"/>
              <a:ea typeface="等线"/>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4.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流程图: 可选过程 5"/>
          <p:cNvSpPr/>
          <p:nvPr/>
        </p:nvSpPr>
        <p:spPr>
          <a:xfrm>
            <a:off x="4885690" y="854075"/>
            <a:ext cx="1954530" cy="647700"/>
          </a:xfrm>
          <a:prstGeom prst="flowChartAlternateProcess">
            <a:avLst/>
          </a:prstGeom>
          <a:solidFill>
            <a:schemeClr val="lt1"/>
          </a:solidFill>
          <a:ln>
            <a:noFill/>
          </a:ln>
        </p:spPr>
        <p:txBody>
          <a:bodyPr vert="horz" wrap="square" lIns="0" tIns="0" rIns="0" bIns="0" numCol="1" spcCol="0" anchor="t" anchorCtr="0"/>
          <a:lstStyle/>
          <a:p>
            <a:pPr lvl="0" indent="457200" algn="l">
              <a:lnSpc>
                <a:spcPct val="130000"/>
              </a:lnSpc>
              <a:buClrTx/>
              <a:buSzTx/>
              <a:buFontTx/>
            </a:pPr>
            <a:r>
              <a:rPr lang="zh-CN" altLang="en-US" sz="1800">
                <a:ln w="25400" cmpd="sng"/>
                <a:blipFill>
                  <a:blip r:embed="rId3"/>
                  <a:stretch/>
                </a:blipFill>
                <a:effectLst/>
                <a:latin typeface="汉仪黑方简"/>
                <a:ea typeface="汉仪黑方简"/>
              </a:rPr>
              <a:t>什么是光伏？</a:t>
            </a:r>
            <a:endParaRPr lang="zh-CN" altLang="en-US" sz="1800">
              <a:ln w="25400" cmpd="sng"/>
              <a:blipFill>
                <a:blip r:embed="rId4"/>
                <a:stretch/>
              </a:blipFill>
              <a:effectLst/>
              <a:latin typeface="汉仪黑方简"/>
              <a:ea typeface="汉仪黑方简"/>
            </a:endParaRPr>
          </a:p>
        </p:txBody>
      </p:sp>
      <p:sp>
        <p:nvSpPr>
          <p:cNvPr id="50" name="Oval 15"/>
          <p:cNvSpPr/>
          <p:nvPr/>
        </p:nvSpPr>
        <p:spPr>
          <a:xfrm>
            <a:off x="118745" y="200660"/>
            <a:ext cx="332740" cy="335280"/>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sp>
        <p:nvSpPr>
          <p:cNvPr id="14" name="矩形 13"/>
          <p:cNvSpPr/>
          <p:nvPr/>
        </p:nvSpPr>
        <p:spPr>
          <a:xfrm>
            <a:off x="-13970" y="637540"/>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sp>
        <p:nvSpPr>
          <p:cNvPr id="61" name="Shape 1722"/>
          <p:cNvSpPr/>
          <p:nvPr/>
        </p:nvSpPr>
        <p:spPr>
          <a:xfrm>
            <a:off x="1011555" y="4413885"/>
            <a:ext cx="1276985" cy="592455"/>
          </a:xfrm>
          <a:prstGeom prst="rect">
            <a:avLst/>
          </a:prstGeom>
          <a:solidFill>
            <a:srgbClr val="A2C2D1"/>
          </a:solidFill>
          <a:ln w="12700">
            <a:miter/>
          </a:ln>
        </p:spPr>
        <p:txBody>
          <a:bodyPr lIns="0" tIns="0" rIns="0" bIns="0" anchor="ctr"/>
          <a:lstStyle>
            <a:lvl1pPr lvl="0">
              <a:defRPr sz="3000"/>
            </a:lvl1pPr>
          </a:lstStyle>
          <a:p>
            <a:pPr algn="ctr"/>
            <a:r>
              <a:rPr lang="zh-CN" altLang="en-US" sz="1600">
                <a:ln w="25400" cmpd="sng"/>
                <a:blipFill>
                  <a:blip r:embed="rId5"/>
                  <a:stretch/>
                </a:blipFill>
                <a:effectLst/>
                <a:latin typeface="汉仪黑方简"/>
                <a:ea typeface="汉仪黑方简"/>
              </a:rPr>
              <a:t>定义</a:t>
            </a:r>
            <a:endParaRPr lang="zh-CN" altLang="en-US" sz="1600">
              <a:ln w="25400" cmpd="sng"/>
              <a:blipFill>
                <a:blip r:embed="rId6"/>
                <a:stretch/>
              </a:blipFill>
              <a:effectLst/>
              <a:latin typeface="汉仪黑方简"/>
              <a:ea typeface="汉仪黑方简"/>
            </a:endParaRPr>
          </a:p>
        </p:txBody>
      </p:sp>
      <p:sp>
        <p:nvSpPr>
          <p:cNvPr id="63" name="文本框 62"/>
          <p:cNvSpPr txBox="1"/>
          <p:nvPr/>
        </p:nvSpPr>
        <p:spPr>
          <a:xfrm>
            <a:off x="780415" y="5090160"/>
            <a:ext cx="1645920" cy="852805"/>
          </a:xfrm>
          <a:prstGeom prst="rect">
            <a:avLst/>
          </a:prstGeom>
          <a:solidFill>
            <a:srgbClr val="A2C2D1"/>
          </a:solidFill>
        </p:spPr>
        <p:txBody>
          <a:bodyPr wrap="square">
            <a:spAutoFit/>
          </a:bodyPr>
          <a:lstStyle/>
          <a:p>
            <a:pPr algn="ctr">
              <a:lnSpc>
                <a:spcPct val="150000"/>
              </a:lnSpc>
            </a:pPr>
            <a:r>
              <a:rPr lang="zh-CN" altLang="en-US" sz="1100">
                <a:latin typeface="黑体"/>
                <a:ea typeface="黑体"/>
              </a:rPr>
              <a:t>光伏发电是利用太阳能电池组件将太阳能直接转变为电能的装置。</a:t>
            </a:r>
            <a:endParaRPr lang="zh-CN" altLang="en-US" sz="1100">
              <a:latin typeface="黑体"/>
              <a:ea typeface="黑体"/>
            </a:endParaRPr>
          </a:p>
        </p:txBody>
      </p:sp>
      <p:sp>
        <p:nvSpPr>
          <p:cNvPr id="64" name="Shape 1722"/>
          <p:cNvSpPr/>
          <p:nvPr/>
        </p:nvSpPr>
        <p:spPr>
          <a:xfrm>
            <a:off x="2977515" y="4429125"/>
            <a:ext cx="1608455" cy="592455"/>
          </a:xfrm>
          <a:prstGeom prst="rect">
            <a:avLst/>
          </a:prstGeom>
          <a:solidFill>
            <a:srgbClr val="A2C2D1"/>
          </a:solidFill>
          <a:ln w="12700">
            <a:miter/>
          </a:ln>
        </p:spPr>
        <p:txBody>
          <a:bodyPr lIns="0" tIns="0" rIns="0" bIns="0" anchor="ctr"/>
          <a:lstStyle>
            <a:lvl1pPr lvl="0">
              <a:defRPr sz="3000"/>
            </a:lvl1pPr>
          </a:lstStyle>
          <a:p>
            <a:pPr algn="ctr"/>
            <a:r>
              <a:rPr lang="zh-CN" altLang="en-US" sz="1600">
                <a:ln w="25400" cmpd="sng"/>
                <a:blipFill>
                  <a:blip r:embed="rId7"/>
                  <a:stretch/>
                </a:blipFill>
                <a:effectLst/>
                <a:latin typeface="汉仪黑方简"/>
                <a:ea typeface="汉仪黑方简"/>
              </a:rPr>
              <a:t>太阳能电池组件</a:t>
            </a:r>
            <a:endParaRPr lang="zh-CN" altLang="en-US" sz="1600">
              <a:ln w="25400" cmpd="sng"/>
              <a:blipFill>
                <a:blip r:embed="rId8"/>
                <a:stretch/>
              </a:blipFill>
              <a:effectLst/>
              <a:latin typeface="汉仪黑方简"/>
              <a:ea typeface="汉仪黑方简"/>
            </a:endParaRPr>
          </a:p>
        </p:txBody>
      </p:sp>
      <p:sp>
        <p:nvSpPr>
          <p:cNvPr id="66" name="文本框 65"/>
          <p:cNvSpPr txBox="1"/>
          <p:nvPr/>
        </p:nvSpPr>
        <p:spPr>
          <a:xfrm>
            <a:off x="2724150" y="5097780"/>
            <a:ext cx="2252345" cy="1360805"/>
          </a:xfrm>
          <a:prstGeom prst="rect">
            <a:avLst/>
          </a:prstGeom>
          <a:solidFill>
            <a:srgbClr val="A2C2D1"/>
          </a:solidFill>
        </p:spPr>
        <p:txBody>
          <a:bodyPr wrap="square">
            <a:spAutoFit/>
          </a:bodyPr>
          <a:lstStyle/>
          <a:p>
            <a:pPr algn="ctr">
              <a:lnSpc>
                <a:spcPct val="150000"/>
              </a:lnSpc>
            </a:pPr>
            <a:r>
              <a:rPr lang="zh-CN" altLang="en-US" sz="1100">
                <a:latin typeface="黑体"/>
                <a:ea typeface="黑体"/>
              </a:rPr>
              <a:t>利用半导体材料的电子学特性实现P-V转换的一种材料，在广大的无电地区，该装置可以方便地实现为用广照明及生活供电，也可以与区域电网并网实现互补。</a:t>
            </a:r>
            <a:endParaRPr lang="zh-CN" altLang="en-US" sz="1100">
              <a:latin typeface="黑体"/>
              <a:ea typeface="黑体"/>
            </a:endParaRPr>
          </a:p>
        </p:txBody>
      </p:sp>
      <p:sp>
        <p:nvSpPr>
          <p:cNvPr id="67" name="Shape 1722"/>
          <p:cNvSpPr/>
          <p:nvPr/>
        </p:nvSpPr>
        <p:spPr>
          <a:xfrm>
            <a:off x="5419090" y="4413885"/>
            <a:ext cx="1276985" cy="591185"/>
          </a:xfrm>
          <a:prstGeom prst="rect">
            <a:avLst/>
          </a:prstGeom>
          <a:solidFill>
            <a:srgbClr val="A2C2D1"/>
          </a:solidFill>
          <a:ln w="12700">
            <a:miter/>
          </a:ln>
        </p:spPr>
        <p:txBody>
          <a:bodyPr lIns="0" tIns="0" rIns="0" bIns="0" anchor="ctr"/>
          <a:lstStyle>
            <a:lvl1pPr lvl="0">
              <a:defRPr sz="3000"/>
            </a:lvl1pPr>
          </a:lstStyle>
          <a:p>
            <a:pPr algn="ctr"/>
            <a:r>
              <a:rPr lang="zh-CN" altLang="en-US" sz="1600">
                <a:ln w="25400" cmpd="sng"/>
                <a:blipFill>
                  <a:blip r:embed="rId9"/>
                  <a:stretch/>
                </a:blipFill>
                <a:effectLst/>
                <a:latin typeface="汉仪黑方简"/>
                <a:ea typeface="汉仪黑方简"/>
              </a:rPr>
              <a:t>光伏发电系统离网运行</a:t>
            </a:r>
            <a:endParaRPr lang="zh-CN" altLang="en-US" sz="1600">
              <a:ln w="25400" cmpd="sng"/>
              <a:blipFill>
                <a:blip r:embed="rId10"/>
                <a:stretch/>
              </a:blipFill>
              <a:effectLst/>
              <a:latin typeface="汉仪黑方简"/>
              <a:ea typeface="汉仪黑方简"/>
            </a:endParaRPr>
          </a:p>
        </p:txBody>
      </p:sp>
      <p:sp>
        <p:nvSpPr>
          <p:cNvPr id="69" name="文本框 68"/>
          <p:cNvSpPr txBox="1"/>
          <p:nvPr/>
        </p:nvSpPr>
        <p:spPr>
          <a:xfrm>
            <a:off x="5165090" y="5128895"/>
            <a:ext cx="1868170" cy="1360805"/>
          </a:xfrm>
          <a:prstGeom prst="rect">
            <a:avLst/>
          </a:prstGeom>
          <a:solidFill>
            <a:srgbClr val="A2C2D1"/>
          </a:solidFill>
        </p:spPr>
        <p:txBody>
          <a:bodyPr wrap="square">
            <a:spAutoFit/>
          </a:bodyPr>
          <a:lstStyle/>
          <a:p>
            <a:pPr algn="ctr">
              <a:lnSpc>
                <a:spcPct val="150000"/>
              </a:lnSpc>
            </a:pPr>
            <a:r>
              <a:rPr lang="zh-CN" altLang="en-US" sz="1100">
                <a:latin typeface="黑体"/>
                <a:ea typeface="黑体"/>
              </a:rPr>
              <a:t>未与公共电网相联接，又称为孤立太阳能光伏发电系统。一般用于远离公共电网的无电地区和特殊处所，如偏远农村、牧区。</a:t>
            </a:r>
            <a:endParaRPr lang="zh-CN" altLang="en-US" sz="1100">
              <a:latin typeface="黑体"/>
              <a:ea typeface="黑体"/>
            </a:endParaRPr>
          </a:p>
        </p:txBody>
      </p:sp>
      <p:sp>
        <p:nvSpPr>
          <p:cNvPr id="70" name="Shape 1722"/>
          <p:cNvSpPr/>
          <p:nvPr/>
        </p:nvSpPr>
        <p:spPr>
          <a:xfrm>
            <a:off x="7679055" y="4444365"/>
            <a:ext cx="1276985" cy="613410"/>
          </a:xfrm>
          <a:prstGeom prst="rect">
            <a:avLst/>
          </a:prstGeom>
          <a:solidFill>
            <a:srgbClr val="A2C2D1"/>
          </a:solidFill>
          <a:ln w="12700">
            <a:miter/>
          </a:ln>
        </p:spPr>
        <p:txBody>
          <a:bodyPr lIns="0" tIns="0" rIns="0" bIns="0" anchor="ctr"/>
          <a:lstStyle>
            <a:lvl1pPr lvl="0">
              <a:defRPr sz="3000"/>
            </a:lvl1pPr>
          </a:lstStyle>
          <a:p>
            <a:pPr algn="ctr"/>
            <a:r>
              <a:rPr lang="zh-CN" altLang="en-US" sz="1600">
                <a:ln w="25400" cmpd="sng"/>
                <a:blipFill>
                  <a:blip r:embed="rId11"/>
                  <a:stretch/>
                </a:blipFill>
                <a:effectLst/>
                <a:latin typeface="汉仪黑方简"/>
                <a:ea typeface="汉仪黑方简"/>
              </a:rPr>
              <a:t>光伏发电系统联网运行</a:t>
            </a:r>
            <a:endParaRPr lang="zh-CN" altLang="en-US" sz="1600">
              <a:ln w="25400" cmpd="sng"/>
              <a:blipFill>
                <a:blip r:embed="rId12"/>
                <a:stretch/>
              </a:blipFill>
              <a:effectLst/>
              <a:latin typeface="汉仪黑方简"/>
              <a:ea typeface="汉仪黑方简"/>
            </a:endParaRPr>
          </a:p>
        </p:txBody>
      </p:sp>
      <p:sp>
        <p:nvSpPr>
          <p:cNvPr id="72" name="文本框 71"/>
          <p:cNvSpPr txBox="1"/>
          <p:nvPr/>
        </p:nvSpPr>
        <p:spPr>
          <a:xfrm>
            <a:off x="7275195" y="5186045"/>
            <a:ext cx="2084705" cy="1360805"/>
          </a:xfrm>
          <a:prstGeom prst="rect">
            <a:avLst/>
          </a:prstGeom>
          <a:solidFill>
            <a:srgbClr val="A2C2D1"/>
          </a:solidFill>
        </p:spPr>
        <p:txBody>
          <a:bodyPr wrap="square">
            <a:spAutoFit/>
          </a:bodyPr>
          <a:lstStyle/>
          <a:p>
            <a:pPr algn="ctr">
              <a:lnSpc>
                <a:spcPct val="150000"/>
              </a:lnSpc>
              <a:buClrTx/>
              <a:buSzTx/>
              <a:buFontTx/>
            </a:pPr>
            <a:r>
              <a:rPr lang="zh-CN" altLang="en-US" sz="1100">
                <a:latin typeface="黑体"/>
                <a:ea typeface="黑体"/>
              </a:rPr>
              <a:t>与公共电网相联接的太阳能光伏发电系统。它是太阳能北伏发电进入大规模商业化发电阶段、称为电力工业组成部分之一的重要方向。</a:t>
            </a:r>
            <a:endParaRPr lang="zh-CN" altLang="en-US" sz="1100">
              <a:latin typeface="黑体"/>
              <a:ea typeface="黑体"/>
            </a:endParaRPr>
          </a:p>
        </p:txBody>
      </p:sp>
      <p:sp>
        <p:nvSpPr>
          <p:cNvPr id="73" name="Shape 1722"/>
          <p:cNvSpPr/>
          <p:nvPr/>
        </p:nvSpPr>
        <p:spPr>
          <a:xfrm>
            <a:off x="9836150" y="4415790"/>
            <a:ext cx="1167130" cy="682625"/>
          </a:xfrm>
          <a:prstGeom prst="rect">
            <a:avLst/>
          </a:prstGeom>
          <a:solidFill>
            <a:srgbClr val="A2C2D1"/>
          </a:solidFill>
          <a:ln w="12700">
            <a:miter/>
          </a:ln>
        </p:spPr>
        <p:txBody>
          <a:bodyPr lIns="0" tIns="0" rIns="0" bIns="0" anchor="ctr"/>
          <a:lstStyle>
            <a:lvl1pPr lvl="0">
              <a:defRPr sz="3000"/>
            </a:lvl1pPr>
          </a:lstStyle>
          <a:p>
            <a:pPr algn="ctr">
              <a:buClrTx/>
              <a:buSzTx/>
              <a:buNone/>
            </a:pPr>
            <a:r>
              <a:rPr lang="zh-CN" altLang="en-US" sz="1600">
                <a:ln w="25400" cmpd="sng"/>
                <a:blipFill>
                  <a:blip r:embed="rId13"/>
                  <a:stretch/>
                </a:blipFill>
                <a:effectLst/>
                <a:latin typeface="汉仪黑方简"/>
                <a:ea typeface="汉仪黑方简"/>
              </a:rPr>
              <a:t>太阳能电池及其分类</a:t>
            </a:r>
            <a:endParaRPr lang="zh-CN" altLang="en-US" sz="1600">
              <a:ln w="25400" cmpd="sng"/>
              <a:blipFill>
                <a:blip r:embed="rId14"/>
                <a:stretch/>
              </a:blipFill>
              <a:effectLst/>
              <a:latin typeface="汉仪黑方简"/>
              <a:ea typeface="汉仪黑方简"/>
            </a:endParaRPr>
          </a:p>
        </p:txBody>
      </p:sp>
      <p:grpSp>
        <p:nvGrpSpPr>
          <p:cNvPr id="8" name="组合 7"/>
          <p:cNvGrpSpPr/>
          <p:nvPr/>
        </p:nvGrpSpPr>
        <p:grpSpPr>
          <a:xfrm>
            <a:off x="704850" y="2659380"/>
            <a:ext cx="10781030" cy="2482215"/>
            <a:chOff x="1110" y="4188"/>
            <a:chExt cx="16978" cy="3909"/>
          </a:xfrm>
        </p:grpSpPr>
        <p:sp>
          <p:nvSpPr>
            <p:cNvPr id="46" name="Line 17"/>
            <p:cNvSpPr>
              <a:spLocks noChangeShapeType="1"/>
            </p:cNvSpPr>
            <p:nvPr/>
          </p:nvSpPr>
          <p:spPr>
            <a:xfrm>
              <a:off x="9529" y="4197"/>
              <a:ext cx="3" cy="1718"/>
            </a:xfrm>
            <a:prstGeom prst="line">
              <a:avLst/>
            </a:pr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47" name="Freeform 18"/>
            <p:cNvSpPr/>
            <p:nvPr/>
          </p:nvSpPr>
          <p:spPr>
            <a:xfrm>
              <a:off x="2595" y="4975"/>
              <a:ext cx="6337" cy="940"/>
            </a:xfrm>
            <a:custGeom>
              <a:avLst/>
              <a:gdLst/>
              <a:ahLst/>
              <a:cxnLst>
                <a:cxn ang="0">
                  <a:pos x="0" y="663"/>
                </a:cxn>
                <a:cxn ang="0">
                  <a:pos x="0" y="361"/>
                </a:cxn>
                <a:cxn ang="0">
                  <a:pos x="0" y="361"/>
                </a:cxn>
                <a:cxn ang="0">
                  <a:pos x="1" y="343"/>
                </a:cxn>
                <a:cxn ang="0">
                  <a:pos x="3" y="324"/>
                </a:cxn>
                <a:cxn ang="0">
                  <a:pos x="4" y="306"/>
                </a:cxn>
                <a:cxn ang="0">
                  <a:pos x="7" y="288"/>
                </a:cxn>
                <a:cxn ang="0">
                  <a:pos x="12" y="272"/>
                </a:cxn>
                <a:cxn ang="0">
                  <a:pos x="16" y="254"/>
                </a:cxn>
                <a:cxn ang="0">
                  <a:pos x="28" y="221"/>
                </a:cxn>
                <a:cxn ang="0">
                  <a:pos x="45" y="190"/>
                </a:cxn>
                <a:cxn ang="0">
                  <a:pos x="62" y="160"/>
                </a:cxn>
                <a:cxn ang="0">
                  <a:pos x="83" y="132"/>
                </a:cxn>
                <a:cxn ang="0">
                  <a:pos x="107" y="107"/>
                </a:cxn>
                <a:cxn ang="0">
                  <a:pos x="132" y="83"/>
                </a:cxn>
                <a:cxn ang="0">
                  <a:pos x="161" y="62"/>
                </a:cxn>
                <a:cxn ang="0">
                  <a:pos x="190" y="44"/>
                </a:cxn>
                <a:cxn ang="0">
                  <a:pos x="222" y="28"/>
                </a:cxn>
                <a:cxn ang="0">
                  <a:pos x="254" y="16"/>
                </a:cxn>
                <a:cxn ang="0">
                  <a:pos x="272" y="12"/>
                </a:cxn>
                <a:cxn ang="0">
                  <a:pos x="289" y="7"/>
                </a:cxn>
                <a:cxn ang="0">
                  <a:pos x="306" y="4"/>
                </a:cxn>
                <a:cxn ang="0">
                  <a:pos x="324" y="1"/>
                </a:cxn>
                <a:cxn ang="0">
                  <a:pos x="344" y="0"/>
                </a:cxn>
                <a:cxn ang="0">
                  <a:pos x="361" y="0"/>
                </a:cxn>
                <a:cxn ang="0">
                  <a:pos x="5702" y="0"/>
                </a:cxn>
              </a:cxnLst>
              <a:rect l="0" t="0" r="r" b="b"/>
              <a:pathLst>
                <a:path w="6337" h="940">
                  <a:moveTo>
                    <a:pt x="0" y="940"/>
                  </a:moveTo>
                  <a:lnTo>
                    <a:pt x="0" y="512"/>
                  </a:lnTo>
                  <a:lnTo>
                    <a:pt x="0" y="512"/>
                  </a:lnTo>
                  <a:lnTo>
                    <a:pt x="1" y="486"/>
                  </a:lnTo>
                  <a:lnTo>
                    <a:pt x="3" y="459"/>
                  </a:lnTo>
                  <a:lnTo>
                    <a:pt x="4" y="434"/>
                  </a:lnTo>
                  <a:lnTo>
                    <a:pt x="8" y="408"/>
                  </a:lnTo>
                  <a:lnTo>
                    <a:pt x="13" y="386"/>
                  </a:lnTo>
                  <a:lnTo>
                    <a:pt x="18" y="360"/>
                  </a:lnTo>
                  <a:lnTo>
                    <a:pt x="31" y="313"/>
                  </a:lnTo>
                  <a:lnTo>
                    <a:pt x="50" y="269"/>
                  </a:lnTo>
                  <a:lnTo>
                    <a:pt x="69" y="227"/>
                  </a:lnTo>
                  <a:lnTo>
                    <a:pt x="92" y="187"/>
                  </a:lnTo>
                  <a:lnTo>
                    <a:pt x="119" y="152"/>
                  </a:lnTo>
                  <a:lnTo>
                    <a:pt x="147" y="118"/>
                  </a:lnTo>
                  <a:lnTo>
                    <a:pt x="179" y="88"/>
                  </a:lnTo>
                  <a:lnTo>
                    <a:pt x="211" y="62"/>
                  </a:lnTo>
                  <a:lnTo>
                    <a:pt x="247" y="40"/>
                  </a:lnTo>
                  <a:lnTo>
                    <a:pt x="282" y="23"/>
                  </a:lnTo>
                  <a:lnTo>
                    <a:pt x="302" y="17"/>
                  </a:lnTo>
                  <a:lnTo>
                    <a:pt x="321" y="10"/>
                  </a:lnTo>
                  <a:lnTo>
                    <a:pt x="340" y="6"/>
                  </a:lnTo>
                  <a:lnTo>
                    <a:pt x="360" y="1"/>
                  </a:lnTo>
                  <a:lnTo>
                    <a:pt x="382" y="0"/>
                  </a:lnTo>
                  <a:lnTo>
                    <a:pt x="401" y="0"/>
                  </a:lnTo>
                  <a:lnTo>
                    <a:pt x="6337"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48" name="Freeform 19"/>
            <p:cNvSpPr/>
            <p:nvPr/>
          </p:nvSpPr>
          <p:spPr>
            <a:xfrm>
              <a:off x="8932" y="4188"/>
              <a:ext cx="423" cy="787"/>
            </a:xfrm>
            <a:custGeom>
              <a:avLst/>
              <a:gdLst/>
              <a:ahLst/>
              <a:cxnLst>
                <a:cxn ang="0">
                  <a:pos x="0" y="555"/>
                </a:cxn>
                <a:cxn ang="0">
                  <a:pos x="21" y="555"/>
                </a:cxn>
                <a:cxn ang="0">
                  <a:pos x="21" y="555"/>
                </a:cxn>
                <a:cxn ang="0">
                  <a:pos x="40" y="555"/>
                </a:cxn>
                <a:cxn ang="0">
                  <a:pos x="58" y="553"/>
                </a:cxn>
                <a:cxn ang="0">
                  <a:pos x="76" y="550"/>
                </a:cxn>
                <a:cxn ang="0">
                  <a:pos x="94" y="547"/>
                </a:cxn>
                <a:cxn ang="0">
                  <a:pos x="112" y="543"/>
                </a:cxn>
                <a:cxn ang="0">
                  <a:pos x="128" y="538"/>
                </a:cxn>
                <a:cxn ang="0">
                  <a:pos x="162" y="526"/>
                </a:cxn>
                <a:cxn ang="0">
                  <a:pos x="193" y="512"/>
                </a:cxn>
                <a:cxn ang="0">
                  <a:pos x="223" y="494"/>
                </a:cxn>
                <a:cxn ang="0">
                  <a:pos x="251" y="473"/>
                </a:cxn>
                <a:cxn ang="0">
                  <a:pos x="277" y="449"/>
                </a:cxn>
                <a:cxn ang="0">
                  <a:pos x="301" y="424"/>
                </a:cxn>
                <a:cxn ang="0">
                  <a:pos x="321" y="396"/>
                </a:cxn>
                <a:cxn ang="0">
                  <a:pos x="339" y="366"/>
                </a:cxn>
                <a:cxn ang="0">
                  <a:pos x="354" y="335"/>
                </a:cxn>
                <a:cxn ang="0">
                  <a:pos x="366" y="300"/>
                </a:cxn>
                <a:cxn ang="0">
                  <a:pos x="372" y="284"/>
                </a:cxn>
                <a:cxn ang="0">
                  <a:pos x="375" y="266"/>
                </a:cxn>
                <a:cxn ang="0">
                  <a:pos x="378" y="248"/>
                </a:cxn>
                <a:cxn ang="0">
                  <a:pos x="381" y="231"/>
                </a:cxn>
                <a:cxn ang="0">
                  <a:pos x="382" y="213"/>
                </a:cxn>
                <a:cxn ang="0">
                  <a:pos x="382" y="193"/>
                </a:cxn>
                <a:cxn ang="0">
                  <a:pos x="382" y="0"/>
                </a:cxn>
              </a:cxnLst>
              <a:rect l="0" t="0" r="r" b="b"/>
              <a:pathLst>
                <a:path w="423" h="787">
                  <a:moveTo>
                    <a:pt x="0" y="787"/>
                  </a:moveTo>
                  <a:lnTo>
                    <a:pt x="23" y="787"/>
                  </a:lnTo>
                  <a:lnTo>
                    <a:pt x="23" y="787"/>
                  </a:lnTo>
                  <a:lnTo>
                    <a:pt x="44" y="787"/>
                  </a:lnTo>
                  <a:lnTo>
                    <a:pt x="64" y="784"/>
                  </a:lnTo>
                  <a:lnTo>
                    <a:pt x="84" y="780"/>
                  </a:lnTo>
                  <a:lnTo>
                    <a:pt x="104" y="776"/>
                  </a:lnTo>
                  <a:lnTo>
                    <a:pt x="124" y="770"/>
                  </a:lnTo>
                  <a:lnTo>
                    <a:pt x="142" y="763"/>
                  </a:lnTo>
                  <a:lnTo>
                    <a:pt x="179" y="746"/>
                  </a:lnTo>
                  <a:lnTo>
                    <a:pt x="214" y="726"/>
                  </a:lnTo>
                  <a:lnTo>
                    <a:pt x="247" y="701"/>
                  </a:lnTo>
                  <a:lnTo>
                    <a:pt x="278" y="671"/>
                  </a:lnTo>
                  <a:lnTo>
                    <a:pt x="307" y="637"/>
                  </a:lnTo>
                  <a:lnTo>
                    <a:pt x="333" y="601"/>
                  </a:lnTo>
                  <a:lnTo>
                    <a:pt x="355" y="562"/>
                  </a:lnTo>
                  <a:lnTo>
                    <a:pt x="375" y="519"/>
                  </a:lnTo>
                  <a:lnTo>
                    <a:pt x="392" y="475"/>
                  </a:lnTo>
                  <a:lnTo>
                    <a:pt x="405" y="425"/>
                  </a:lnTo>
                  <a:lnTo>
                    <a:pt x="412" y="403"/>
                  </a:lnTo>
                  <a:lnTo>
                    <a:pt x="415" y="377"/>
                  </a:lnTo>
                  <a:lnTo>
                    <a:pt x="419" y="352"/>
                  </a:lnTo>
                  <a:lnTo>
                    <a:pt x="422" y="328"/>
                  </a:lnTo>
                  <a:lnTo>
                    <a:pt x="423" y="302"/>
                  </a:lnTo>
                  <a:lnTo>
                    <a:pt x="423" y="274"/>
                  </a:lnTo>
                  <a:lnTo>
                    <a:pt x="423"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2" name="Freeform 20"/>
            <p:cNvSpPr/>
            <p:nvPr/>
          </p:nvSpPr>
          <p:spPr>
            <a:xfrm>
              <a:off x="9019" y="4197"/>
              <a:ext cx="427" cy="922"/>
            </a:xfrm>
            <a:custGeom>
              <a:avLst/>
              <a:gdLst/>
              <a:ahLst/>
              <a:cxnLst>
                <a:cxn ang="0">
                  <a:pos x="0" y="649"/>
                </a:cxn>
                <a:cxn ang="0">
                  <a:pos x="23" y="649"/>
                </a:cxn>
                <a:cxn ang="0">
                  <a:pos x="23" y="649"/>
                </a:cxn>
                <a:cxn ang="0">
                  <a:pos x="42" y="649"/>
                </a:cxn>
                <a:cxn ang="0">
                  <a:pos x="60" y="647"/>
                </a:cxn>
                <a:cxn ang="0">
                  <a:pos x="78" y="644"/>
                </a:cxn>
                <a:cxn ang="0">
                  <a:pos x="96" y="641"/>
                </a:cxn>
                <a:cxn ang="0">
                  <a:pos x="113" y="637"/>
                </a:cxn>
                <a:cxn ang="0">
                  <a:pos x="130" y="632"/>
                </a:cxn>
                <a:cxn ang="0">
                  <a:pos x="164" y="621"/>
                </a:cxn>
                <a:cxn ang="0">
                  <a:pos x="195" y="606"/>
                </a:cxn>
                <a:cxn ang="0">
                  <a:pos x="225" y="588"/>
                </a:cxn>
                <a:cxn ang="0">
                  <a:pos x="253" y="567"/>
                </a:cxn>
                <a:cxn ang="0">
                  <a:pos x="279" y="543"/>
                </a:cxn>
                <a:cxn ang="0">
                  <a:pos x="301" y="518"/>
                </a:cxn>
                <a:cxn ang="0">
                  <a:pos x="323" y="490"/>
                </a:cxn>
                <a:cxn ang="0">
                  <a:pos x="341" y="460"/>
                </a:cxn>
                <a:cxn ang="0">
                  <a:pos x="356" y="429"/>
                </a:cxn>
                <a:cxn ang="0">
                  <a:pos x="368" y="395"/>
                </a:cxn>
                <a:cxn ang="0">
                  <a:pos x="372" y="378"/>
                </a:cxn>
                <a:cxn ang="0">
                  <a:pos x="377" y="360"/>
                </a:cxn>
                <a:cxn ang="0">
                  <a:pos x="380" y="342"/>
                </a:cxn>
                <a:cxn ang="0">
                  <a:pos x="383" y="325"/>
                </a:cxn>
                <a:cxn ang="0">
                  <a:pos x="384" y="307"/>
                </a:cxn>
                <a:cxn ang="0">
                  <a:pos x="384" y="287"/>
                </a:cxn>
                <a:cxn ang="0">
                  <a:pos x="384" y="0"/>
                </a:cxn>
              </a:cxnLst>
              <a:rect l="0" t="0" r="r" b="b"/>
              <a:pathLst>
                <a:path w="427" h="922">
                  <a:moveTo>
                    <a:pt x="0" y="922"/>
                  </a:moveTo>
                  <a:lnTo>
                    <a:pt x="26" y="922"/>
                  </a:lnTo>
                  <a:lnTo>
                    <a:pt x="26" y="922"/>
                  </a:lnTo>
                  <a:lnTo>
                    <a:pt x="47" y="922"/>
                  </a:lnTo>
                  <a:lnTo>
                    <a:pt x="67" y="919"/>
                  </a:lnTo>
                  <a:lnTo>
                    <a:pt x="87" y="915"/>
                  </a:lnTo>
                  <a:lnTo>
                    <a:pt x="107" y="911"/>
                  </a:lnTo>
                  <a:lnTo>
                    <a:pt x="126" y="905"/>
                  </a:lnTo>
                  <a:lnTo>
                    <a:pt x="145" y="898"/>
                  </a:lnTo>
                  <a:lnTo>
                    <a:pt x="182" y="882"/>
                  </a:lnTo>
                  <a:lnTo>
                    <a:pt x="217" y="861"/>
                  </a:lnTo>
                  <a:lnTo>
                    <a:pt x="250" y="835"/>
                  </a:lnTo>
                  <a:lnTo>
                    <a:pt x="281" y="806"/>
                  </a:lnTo>
                  <a:lnTo>
                    <a:pt x="310" y="771"/>
                  </a:lnTo>
                  <a:lnTo>
                    <a:pt x="335" y="736"/>
                  </a:lnTo>
                  <a:lnTo>
                    <a:pt x="359" y="696"/>
                  </a:lnTo>
                  <a:lnTo>
                    <a:pt x="379" y="653"/>
                  </a:lnTo>
                  <a:lnTo>
                    <a:pt x="396" y="609"/>
                  </a:lnTo>
                  <a:lnTo>
                    <a:pt x="409" y="561"/>
                  </a:lnTo>
                  <a:lnTo>
                    <a:pt x="414" y="537"/>
                  </a:lnTo>
                  <a:lnTo>
                    <a:pt x="419" y="511"/>
                  </a:lnTo>
                  <a:lnTo>
                    <a:pt x="423" y="486"/>
                  </a:lnTo>
                  <a:lnTo>
                    <a:pt x="426" y="462"/>
                  </a:lnTo>
                  <a:lnTo>
                    <a:pt x="427" y="436"/>
                  </a:lnTo>
                  <a:lnTo>
                    <a:pt x="427" y="408"/>
                  </a:lnTo>
                  <a:lnTo>
                    <a:pt x="427"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3" name="Freeform 21"/>
            <p:cNvSpPr/>
            <p:nvPr/>
          </p:nvSpPr>
          <p:spPr>
            <a:xfrm>
              <a:off x="5936" y="5119"/>
              <a:ext cx="3083" cy="795"/>
            </a:xfrm>
            <a:custGeom>
              <a:avLst/>
              <a:gdLst/>
              <a:ahLst/>
              <a:cxnLst>
                <a:cxn ang="0">
                  <a:pos x="0" y="562"/>
                </a:cxn>
                <a:cxn ang="0">
                  <a:pos x="0" y="361"/>
                </a:cxn>
                <a:cxn ang="0">
                  <a:pos x="0" y="361"/>
                </a:cxn>
                <a:cxn ang="0">
                  <a:pos x="0" y="342"/>
                </a:cxn>
                <a:cxn ang="0">
                  <a:pos x="1" y="324"/>
                </a:cxn>
                <a:cxn ang="0">
                  <a:pos x="4" y="306"/>
                </a:cxn>
                <a:cxn ang="0">
                  <a:pos x="7" y="288"/>
                </a:cxn>
                <a:cxn ang="0">
                  <a:pos x="10" y="271"/>
                </a:cxn>
                <a:cxn ang="0">
                  <a:pos x="16" y="254"/>
                </a:cxn>
                <a:cxn ang="0">
                  <a:pos x="28" y="221"/>
                </a:cxn>
                <a:cxn ang="0">
                  <a:pos x="43" y="190"/>
                </a:cxn>
                <a:cxn ang="0">
                  <a:pos x="61" y="160"/>
                </a:cxn>
                <a:cxn ang="0">
                  <a:pos x="82" y="132"/>
                </a:cxn>
                <a:cxn ang="0">
                  <a:pos x="106" y="107"/>
                </a:cxn>
                <a:cxn ang="0">
                  <a:pos x="131" y="83"/>
                </a:cxn>
                <a:cxn ang="0">
                  <a:pos x="159" y="62"/>
                </a:cxn>
                <a:cxn ang="0">
                  <a:pos x="189" y="44"/>
                </a:cxn>
                <a:cxn ang="0">
                  <a:pos x="220" y="28"/>
                </a:cxn>
                <a:cxn ang="0">
                  <a:pos x="254" y="16"/>
                </a:cxn>
                <a:cxn ang="0">
                  <a:pos x="271" y="12"/>
                </a:cxn>
                <a:cxn ang="0">
                  <a:pos x="288" y="7"/>
                </a:cxn>
                <a:cxn ang="0">
                  <a:pos x="306" y="4"/>
                </a:cxn>
                <a:cxn ang="0">
                  <a:pos x="324" y="1"/>
                </a:cxn>
                <a:cxn ang="0">
                  <a:pos x="342" y="0"/>
                </a:cxn>
                <a:cxn ang="0">
                  <a:pos x="361" y="0"/>
                </a:cxn>
                <a:cxn ang="0">
                  <a:pos x="2773" y="0"/>
                </a:cxn>
              </a:cxnLst>
              <a:rect l="0" t="0" r="r" b="b"/>
              <a:pathLst>
                <a:path w="3083" h="795">
                  <a:moveTo>
                    <a:pt x="0" y="795"/>
                  </a:moveTo>
                  <a:lnTo>
                    <a:pt x="0" y="511"/>
                  </a:lnTo>
                  <a:lnTo>
                    <a:pt x="0" y="511"/>
                  </a:lnTo>
                  <a:lnTo>
                    <a:pt x="0" y="484"/>
                  </a:lnTo>
                  <a:lnTo>
                    <a:pt x="1" y="458"/>
                  </a:lnTo>
                  <a:lnTo>
                    <a:pt x="4" y="433"/>
                  </a:lnTo>
                  <a:lnTo>
                    <a:pt x="8" y="407"/>
                  </a:lnTo>
                  <a:lnTo>
                    <a:pt x="11" y="383"/>
                  </a:lnTo>
                  <a:lnTo>
                    <a:pt x="18" y="359"/>
                  </a:lnTo>
                  <a:lnTo>
                    <a:pt x="31" y="313"/>
                  </a:lnTo>
                  <a:lnTo>
                    <a:pt x="48" y="269"/>
                  </a:lnTo>
                  <a:lnTo>
                    <a:pt x="68" y="226"/>
                  </a:lnTo>
                  <a:lnTo>
                    <a:pt x="91" y="187"/>
                  </a:lnTo>
                  <a:lnTo>
                    <a:pt x="118" y="151"/>
                  </a:lnTo>
                  <a:lnTo>
                    <a:pt x="146" y="117"/>
                  </a:lnTo>
                  <a:lnTo>
                    <a:pt x="177" y="88"/>
                  </a:lnTo>
                  <a:lnTo>
                    <a:pt x="210" y="62"/>
                  </a:lnTo>
                  <a:lnTo>
                    <a:pt x="245" y="40"/>
                  </a:lnTo>
                  <a:lnTo>
                    <a:pt x="282" y="23"/>
                  </a:lnTo>
                  <a:lnTo>
                    <a:pt x="301" y="17"/>
                  </a:lnTo>
                  <a:lnTo>
                    <a:pt x="320" y="10"/>
                  </a:lnTo>
                  <a:lnTo>
                    <a:pt x="340" y="6"/>
                  </a:lnTo>
                  <a:lnTo>
                    <a:pt x="360" y="1"/>
                  </a:lnTo>
                  <a:lnTo>
                    <a:pt x="380" y="0"/>
                  </a:lnTo>
                  <a:lnTo>
                    <a:pt x="401" y="0"/>
                  </a:lnTo>
                  <a:lnTo>
                    <a:pt x="3083"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51" name="Freeform 22"/>
            <p:cNvSpPr/>
            <p:nvPr/>
          </p:nvSpPr>
          <p:spPr>
            <a:xfrm>
              <a:off x="10125" y="4975"/>
              <a:ext cx="6337" cy="940"/>
            </a:xfrm>
            <a:custGeom>
              <a:avLst/>
              <a:gdLst/>
              <a:ahLst/>
              <a:cxnLst>
                <a:cxn ang="0">
                  <a:pos x="5702" y="663"/>
                </a:cxn>
                <a:cxn ang="0">
                  <a:pos x="5702" y="361"/>
                </a:cxn>
                <a:cxn ang="0">
                  <a:pos x="5702" y="361"/>
                </a:cxn>
                <a:cxn ang="0">
                  <a:pos x="5701" y="343"/>
                </a:cxn>
                <a:cxn ang="0">
                  <a:pos x="5699" y="324"/>
                </a:cxn>
                <a:cxn ang="0">
                  <a:pos x="5698" y="306"/>
                </a:cxn>
                <a:cxn ang="0">
                  <a:pos x="5695" y="288"/>
                </a:cxn>
                <a:cxn ang="0">
                  <a:pos x="5690" y="272"/>
                </a:cxn>
                <a:cxn ang="0">
                  <a:pos x="5686" y="254"/>
                </a:cxn>
                <a:cxn ang="0">
                  <a:pos x="5674" y="221"/>
                </a:cxn>
                <a:cxn ang="0">
                  <a:pos x="5657" y="190"/>
                </a:cxn>
                <a:cxn ang="0">
                  <a:pos x="5640" y="160"/>
                </a:cxn>
                <a:cxn ang="0">
                  <a:pos x="5619" y="132"/>
                </a:cxn>
                <a:cxn ang="0">
                  <a:pos x="5595" y="107"/>
                </a:cxn>
                <a:cxn ang="0">
                  <a:pos x="5570" y="83"/>
                </a:cxn>
                <a:cxn ang="0">
                  <a:pos x="5541" y="62"/>
                </a:cxn>
                <a:cxn ang="0">
                  <a:pos x="5512" y="44"/>
                </a:cxn>
                <a:cxn ang="0">
                  <a:pos x="5480" y="28"/>
                </a:cxn>
                <a:cxn ang="0">
                  <a:pos x="5448" y="16"/>
                </a:cxn>
                <a:cxn ang="0">
                  <a:pos x="5430" y="12"/>
                </a:cxn>
                <a:cxn ang="0">
                  <a:pos x="5413" y="7"/>
                </a:cxn>
                <a:cxn ang="0">
                  <a:pos x="5396" y="4"/>
                </a:cxn>
                <a:cxn ang="0">
                  <a:pos x="5378" y="1"/>
                </a:cxn>
                <a:cxn ang="0">
                  <a:pos x="5358" y="0"/>
                </a:cxn>
                <a:cxn ang="0">
                  <a:pos x="5341" y="0"/>
                </a:cxn>
                <a:cxn ang="0">
                  <a:pos x="0" y="0"/>
                </a:cxn>
              </a:cxnLst>
              <a:rect l="0" t="0" r="r" b="b"/>
              <a:pathLst>
                <a:path w="6337" h="940">
                  <a:moveTo>
                    <a:pt x="6337" y="940"/>
                  </a:moveTo>
                  <a:lnTo>
                    <a:pt x="6337" y="512"/>
                  </a:lnTo>
                  <a:lnTo>
                    <a:pt x="6337" y="512"/>
                  </a:lnTo>
                  <a:lnTo>
                    <a:pt x="6336" y="486"/>
                  </a:lnTo>
                  <a:lnTo>
                    <a:pt x="6334" y="459"/>
                  </a:lnTo>
                  <a:lnTo>
                    <a:pt x="6333" y="434"/>
                  </a:lnTo>
                  <a:lnTo>
                    <a:pt x="6329" y="408"/>
                  </a:lnTo>
                  <a:lnTo>
                    <a:pt x="6324" y="386"/>
                  </a:lnTo>
                  <a:lnTo>
                    <a:pt x="6319" y="360"/>
                  </a:lnTo>
                  <a:lnTo>
                    <a:pt x="6306" y="313"/>
                  </a:lnTo>
                  <a:lnTo>
                    <a:pt x="6287" y="269"/>
                  </a:lnTo>
                  <a:lnTo>
                    <a:pt x="6268" y="227"/>
                  </a:lnTo>
                  <a:lnTo>
                    <a:pt x="6245" y="187"/>
                  </a:lnTo>
                  <a:lnTo>
                    <a:pt x="6218" y="152"/>
                  </a:lnTo>
                  <a:lnTo>
                    <a:pt x="6190" y="118"/>
                  </a:lnTo>
                  <a:lnTo>
                    <a:pt x="6158" y="88"/>
                  </a:lnTo>
                  <a:lnTo>
                    <a:pt x="6126" y="62"/>
                  </a:lnTo>
                  <a:lnTo>
                    <a:pt x="6090" y="40"/>
                  </a:lnTo>
                  <a:lnTo>
                    <a:pt x="6055" y="23"/>
                  </a:lnTo>
                  <a:lnTo>
                    <a:pt x="6035" y="17"/>
                  </a:lnTo>
                  <a:lnTo>
                    <a:pt x="6016" y="10"/>
                  </a:lnTo>
                  <a:lnTo>
                    <a:pt x="5997" y="6"/>
                  </a:lnTo>
                  <a:lnTo>
                    <a:pt x="5977" y="1"/>
                  </a:lnTo>
                  <a:lnTo>
                    <a:pt x="5955" y="0"/>
                  </a:lnTo>
                  <a:lnTo>
                    <a:pt x="5936" y="0"/>
                  </a:lnTo>
                  <a:lnTo>
                    <a:pt x="0"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52" name="Freeform 23"/>
            <p:cNvSpPr/>
            <p:nvPr/>
          </p:nvSpPr>
          <p:spPr>
            <a:xfrm>
              <a:off x="9702" y="4188"/>
              <a:ext cx="423" cy="787"/>
            </a:xfrm>
            <a:custGeom>
              <a:avLst/>
              <a:gdLst/>
              <a:ahLst/>
              <a:cxnLst>
                <a:cxn ang="0">
                  <a:pos x="382" y="555"/>
                </a:cxn>
                <a:cxn ang="0">
                  <a:pos x="360" y="555"/>
                </a:cxn>
                <a:cxn ang="0">
                  <a:pos x="360" y="555"/>
                </a:cxn>
                <a:cxn ang="0">
                  <a:pos x="342" y="555"/>
                </a:cxn>
                <a:cxn ang="0">
                  <a:pos x="324" y="553"/>
                </a:cxn>
                <a:cxn ang="0">
                  <a:pos x="305" y="550"/>
                </a:cxn>
                <a:cxn ang="0">
                  <a:pos x="288" y="547"/>
                </a:cxn>
                <a:cxn ang="0">
                  <a:pos x="270" y="543"/>
                </a:cxn>
                <a:cxn ang="0">
                  <a:pos x="252" y="538"/>
                </a:cxn>
                <a:cxn ang="0">
                  <a:pos x="220" y="526"/>
                </a:cxn>
                <a:cxn ang="0">
                  <a:pos x="189" y="512"/>
                </a:cxn>
                <a:cxn ang="0">
                  <a:pos x="159" y="494"/>
                </a:cxn>
                <a:cxn ang="0">
                  <a:pos x="131" y="473"/>
                </a:cxn>
                <a:cxn ang="0">
                  <a:pos x="105" y="449"/>
                </a:cxn>
                <a:cxn ang="0">
                  <a:pos x="81" y="424"/>
                </a:cxn>
                <a:cxn ang="0">
                  <a:pos x="61" y="396"/>
                </a:cxn>
                <a:cxn ang="0">
                  <a:pos x="43" y="366"/>
                </a:cxn>
                <a:cxn ang="0">
                  <a:pos x="28" y="335"/>
                </a:cxn>
                <a:cxn ang="0">
                  <a:pos x="16" y="300"/>
                </a:cxn>
                <a:cxn ang="0">
                  <a:pos x="10" y="284"/>
                </a:cxn>
                <a:cxn ang="0">
                  <a:pos x="7" y="266"/>
                </a:cxn>
                <a:cxn ang="0">
                  <a:pos x="4" y="248"/>
                </a:cxn>
                <a:cxn ang="0">
                  <a:pos x="1" y="231"/>
                </a:cxn>
                <a:cxn ang="0">
                  <a:pos x="0" y="213"/>
                </a:cxn>
                <a:cxn ang="0">
                  <a:pos x="0" y="193"/>
                </a:cxn>
                <a:cxn ang="0">
                  <a:pos x="0" y="0"/>
                </a:cxn>
              </a:cxnLst>
              <a:rect l="0" t="0" r="r" b="b"/>
              <a:pathLst>
                <a:path w="423" h="787">
                  <a:moveTo>
                    <a:pt x="423" y="787"/>
                  </a:moveTo>
                  <a:lnTo>
                    <a:pt x="399" y="787"/>
                  </a:lnTo>
                  <a:lnTo>
                    <a:pt x="399" y="787"/>
                  </a:lnTo>
                  <a:lnTo>
                    <a:pt x="379" y="787"/>
                  </a:lnTo>
                  <a:lnTo>
                    <a:pt x="359" y="784"/>
                  </a:lnTo>
                  <a:lnTo>
                    <a:pt x="338" y="780"/>
                  </a:lnTo>
                  <a:lnTo>
                    <a:pt x="319" y="776"/>
                  </a:lnTo>
                  <a:lnTo>
                    <a:pt x="299" y="770"/>
                  </a:lnTo>
                  <a:lnTo>
                    <a:pt x="279" y="763"/>
                  </a:lnTo>
                  <a:lnTo>
                    <a:pt x="244" y="746"/>
                  </a:lnTo>
                  <a:lnTo>
                    <a:pt x="209" y="726"/>
                  </a:lnTo>
                  <a:lnTo>
                    <a:pt x="176" y="701"/>
                  </a:lnTo>
                  <a:lnTo>
                    <a:pt x="145" y="671"/>
                  </a:lnTo>
                  <a:lnTo>
                    <a:pt x="116" y="637"/>
                  </a:lnTo>
                  <a:lnTo>
                    <a:pt x="90" y="601"/>
                  </a:lnTo>
                  <a:lnTo>
                    <a:pt x="68" y="562"/>
                  </a:lnTo>
                  <a:lnTo>
                    <a:pt x="48" y="519"/>
                  </a:lnTo>
                  <a:lnTo>
                    <a:pt x="31" y="475"/>
                  </a:lnTo>
                  <a:lnTo>
                    <a:pt x="18" y="425"/>
                  </a:lnTo>
                  <a:lnTo>
                    <a:pt x="11" y="403"/>
                  </a:lnTo>
                  <a:lnTo>
                    <a:pt x="8" y="377"/>
                  </a:lnTo>
                  <a:lnTo>
                    <a:pt x="4" y="352"/>
                  </a:lnTo>
                  <a:lnTo>
                    <a:pt x="1" y="328"/>
                  </a:lnTo>
                  <a:lnTo>
                    <a:pt x="0" y="302"/>
                  </a:lnTo>
                  <a:lnTo>
                    <a:pt x="0" y="274"/>
                  </a:lnTo>
                  <a:lnTo>
                    <a:pt x="0"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53" name="Freeform 24"/>
            <p:cNvSpPr/>
            <p:nvPr/>
          </p:nvSpPr>
          <p:spPr>
            <a:xfrm>
              <a:off x="9612" y="4197"/>
              <a:ext cx="427" cy="922"/>
            </a:xfrm>
            <a:custGeom>
              <a:avLst/>
              <a:gdLst/>
              <a:ahLst/>
              <a:cxnLst>
                <a:cxn ang="0">
                  <a:pos x="382" y="649"/>
                </a:cxn>
                <a:cxn ang="0">
                  <a:pos x="360" y="649"/>
                </a:cxn>
                <a:cxn ang="0">
                  <a:pos x="360" y="649"/>
                </a:cxn>
                <a:cxn ang="0">
                  <a:pos x="342" y="649"/>
                </a:cxn>
                <a:cxn ang="0">
                  <a:pos x="324" y="647"/>
                </a:cxn>
                <a:cxn ang="0">
                  <a:pos x="306" y="644"/>
                </a:cxn>
                <a:cxn ang="0">
                  <a:pos x="288" y="641"/>
                </a:cxn>
                <a:cxn ang="0">
                  <a:pos x="271" y="637"/>
                </a:cxn>
                <a:cxn ang="0">
                  <a:pos x="254" y="632"/>
                </a:cxn>
                <a:cxn ang="0">
                  <a:pos x="220" y="621"/>
                </a:cxn>
                <a:cxn ang="0">
                  <a:pos x="189" y="606"/>
                </a:cxn>
                <a:cxn ang="0">
                  <a:pos x="159" y="588"/>
                </a:cxn>
                <a:cxn ang="0">
                  <a:pos x="131" y="567"/>
                </a:cxn>
                <a:cxn ang="0">
                  <a:pos x="105" y="543"/>
                </a:cxn>
                <a:cxn ang="0">
                  <a:pos x="82" y="518"/>
                </a:cxn>
                <a:cxn ang="0">
                  <a:pos x="61" y="490"/>
                </a:cxn>
                <a:cxn ang="0">
                  <a:pos x="43" y="460"/>
                </a:cxn>
                <a:cxn ang="0">
                  <a:pos x="28" y="429"/>
                </a:cxn>
                <a:cxn ang="0">
                  <a:pos x="16" y="395"/>
                </a:cxn>
                <a:cxn ang="0">
                  <a:pos x="12" y="378"/>
                </a:cxn>
                <a:cxn ang="0">
                  <a:pos x="7" y="360"/>
                </a:cxn>
                <a:cxn ang="0">
                  <a:pos x="4" y="342"/>
                </a:cxn>
                <a:cxn ang="0">
                  <a:pos x="1" y="325"/>
                </a:cxn>
                <a:cxn ang="0">
                  <a:pos x="0" y="307"/>
                </a:cxn>
                <a:cxn ang="0">
                  <a:pos x="0" y="287"/>
                </a:cxn>
                <a:cxn ang="0">
                  <a:pos x="0" y="0"/>
                </a:cxn>
              </a:cxnLst>
              <a:rect l="0" t="0" r="r" b="b"/>
              <a:pathLst>
                <a:path w="427" h="922">
                  <a:moveTo>
                    <a:pt x="427" y="922"/>
                  </a:moveTo>
                  <a:lnTo>
                    <a:pt x="402" y="922"/>
                  </a:lnTo>
                  <a:lnTo>
                    <a:pt x="402" y="922"/>
                  </a:lnTo>
                  <a:lnTo>
                    <a:pt x="382" y="922"/>
                  </a:lnTo>
                  <a:lnTo>
                    <a:pt x="362" y="919"/>
                  </a:lnTo>
                  <a:lnTo>
                    <a:pt x="342" y="915"/>
                  </a:lnTo>
                  <a:lnTo>
                    <a:pt x="322" y="911"/>
                  </a:lnTo>
                  <a:lnTo>
                    <a:pt x="303" y="905"/>
                  </a:lnTo>
                  <a:lnTo>
                    <a:pt x="284" y="898"/>
                  </a:lnTo>
                  <a:lnTo>
                    <a:pt x="246" y="882"/>
                  </a:lnTo>
                  <a:lnTo>
                    <a:pt x="211" y="861"/>
                  </a:lnTo>
                  <a:lnTo>
                    <a:pt x="178" y="835"/>
                  </a:lnTo>
                  <a:lnTo>
                    <a:pt x="146" y="806"/>
                  </a:lnTo>
                  <a:lnTo>
                    <a:pt x="117" y="771"/>
                  </a:lnTo>
                  <a:lnTo>
                    <a:pt x="92" y="736"/>
                  </a:lnTo>
                  <a:lnTo>
                    <a:pt x="68" y="696"/>
                  </a:lnTo>
                  <a:lnTo>
                    <a:pt x="48" y="653"/>
                  </a:lnTo>
                  <a:lnTo>
                    <a:pt x="31" y="609"/>
                  </a:lnTo>
                  <a:lnTo>
                    <a:pt x="18" y="561"/>
                  </a:lnTo>
                  <a:lnTo>
                    <a:pt x="13" y="537"/>
                  </a:lnTo>
                  <a:lnTo>
                    <a:pt x="8" y="511"/>
                  </a:lnTo>
                  <a:lnTo>
                    <a:pt x="4" y="486"/>
                  </a:lnTo>
                  <a:lnTo>
                    <a:pt x="1" y="462"/>
                  </a:lnTo>
                  <a:lnTo>
                    <a:pt x="0" y="436"/>
                  </a:lnTo>
                  <a:lnTo>
                    <a:pt x="0" y="408"/>
                  </a:lnTo>
                  <a:lnTo>
                    <a:pt x="0"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54" name="Freeform 25"/>
            <p:cNvSpPr/>
            <p:nvPr/>
          </p:nvSpPr>
          <p:spPr>
            <a:xfrm>
              <a:off x="10039" y="5119"/>
              <a:ext cx="3083" cy="795"/>
            </a:xfrm>
            <a:custGeom>
              <a:avLst/>
              <a:gdLst/>
              <a:ahLst/>
              <a:cxnLst>
                <a:cxn ang="0">
                  <a:pos x="2773" y="562"/>
                </a:cxn>
                <a:cxn ang="0">
                  <a:pos x="2773" y="361"/>
                </a:cxn>
                <a:cxn ang="0">
                  <a:pos x="2773" y="361"/>
                </a:cxn>
                <a:cxn ang="0">
                  <a:pos x="2773" y="342"/>
                </a:cxn>
                <a:cxn ang="0">
                  <a:pos x="2772" y="324"/>
                </a:cxn>
                <a:cxn ang="0">
                  <a:pos x="2769" y="306"/>
                </a:cxn>
                <a:cxn ang="0">
                  <a:pos x="2766" y="288"/>
                </a:cxn>
                <a:cxn ang="0">
                  <a:pos x="2761" y="271"/>
                </a:cxn>
                <a:cxn ang="0">
                  <a:pos x="2757" y="254"/>
                </a:cxn>
                <a:cxn ang="0">
                  <a:pos x="2745" y="221"/>
                </a:cxn>
                <a:cxn ang="0">
                  <a:pos x="2730" y="190"/>
                </a:cxn>
                <a:cxn ang="0">
                  <a:pos x="2711" y="160"/>
                </a:cxn>
                <a:cxn ang="0">
                  <a:pos x="2690" y="132"/>
                </a:cxn>
                <a:cxn ang="0">
                  <a:pos x="2667" y="107"/>
                </a:cxn>
                <a:cxn ang="0">
                  <a:pos x="2641" y="83"/>
                </a:cxn>
                <a:cxn ang="0">
                  <a:pos x="2614" y="62"/>
                </a:cxn>
                <a:cxn ang="0">
                  <a:pos x="2584" y="44"/>
                </a:cxn>
                <a:cxn ang="0">
                  <a:pos x="2551" y="28"/>
                </a:cxn>
                <a:cxn ang="0">
                  <a:pos x="2519" y="16"/>
                </a:cxn>
                <a:cxn ang="0">
                  <a:pos x="2502" y="12"/>
                </a:cxn>
                <a:cxn ang="0">
                  <a:pos x="2485" y="7"/>
                </a:cxn>
                <a:cxn ang="0">
                  <a:pos x="2467" y="4"/>
                </a:cxn>
                <a:cxn ang="0">
                  <a:pos x="2449" y="1"/>
                </a:cxn>
                <a:cxn ang="0">
                  <a:pos x="2431" y="0"/>
                </a:cxn>
                <a:cxn ang="0">
                  <a:pos x="2412" y="0"/>
                </a:cxn>
                <a:cxn ang="0">
                  <a:pos x="0" y="0"/>
                </a:cxn>
              </a:cxnLst>
              <a:rect l="0" t="0" r="r" b="b"/>
              <a:pathLst>
                <a:path w="3083" h="795">
                  <a:moveTo>
                    <a:pt x="3083" y="795"/>
                  </a:moveTo>
                  <a:lnTo>
                    <a:pt x="3083" y="511"/>
                  </a:lnTo>
                  <a:lnTo>
                    <a:pt x="3083" y="511"/>
                  </a:lnTo>
                  <a:lnTo>
                    <a:pt x="3083" y="484"/>
                  </a:lnTo>
                  <a:lnTo>
                    <a:pt x="3082" y="458"/>
                  </a:lnTo>
                  <a:lnTo>
                    <a:pt x="3079" y="433"/>
                  </a:lnTo>
                  <a:lnTo>
                    <a:pt x="3075" y="407"/>
                  </a:lnTo>
                  <a:lnTo>
                    <a:pt x="3070" y="383"/>
                  </a:lnTo>
                  <a:lnTo>
                    <a:pt x="3065" y="359"/>
                  </a:lnTo>
                  <a:lnTo>
                    <a:pt x="3052" y="313"/>
                  </a:lnTo>
                  <a:lnTo>
                    <a:pt x="3035" y="269"/>
                  </a:lnTo>
                  <a:lnTo>
                    <a:pt x="3014" y="226"/>
                  </a:lnTo>
                  <a:lnTo>
                    <a:pt x="2991" y="187"/>
                  </a:lnTo>
                  <a:lnTo>
                    <a:pt x="2965" y="151"/>
                  </a:lnTo>
                  <a:lnTo>
                    <a:pt x="2936" y="117"/>
                  </a:lnTo>
                  <a:lnTo>
                    <a:pt x="2906" y="88"/>
                  </a:lnTo>
                  <a:lnTo>
                    <a:pt x="2873" y="62"/>
                  </a:lnTo>
                  <a:lnTo>
                    <a:pt x="2836" y="40"/>
                  </a:lnTo>
                  <a:lnTo>
                    <a:pt x="2801" y="23"/>
                  </a:lnTo>
                  <a:lnTo>
                    <a:pt x="2782" y="17"/>
                  </a:lnTo>
                  <a:lnTo>
                    <a:pt x="2763" y="10"/>
                  </a:lnTo>
                  <a:lnTo>
                    <a:pt x="2743" y="6"/>
                  </a:lnTo>
                  <a:lnTo>
                    <a:pt x="2723" y="1"/>
                  </a:lnTo>
                  <a:lnTo>
                    <a:pt x="2703" y="0"/>
                  </a:lnTo>
                  <a:lnTo>
                    <a:pt x="2682" y="0"/>
                  </a:lnTo>
                  <a:lnTo>
                    <a:pt x="0" y="0"/>
                  </a:lnTo>
                </a:path>
              </a:pathLst>
            </a:custGeom>
            <a:solidFill>
              <a:srgbClr val="A2C2D1"/>
            </a:solidFill>
            <a:ln w="9525">
              <a:solidFill>
                <a:srgbClr val="808080"/>
              </a:solidFill>
              <a:prstDash val="sysDash"/>
              <a:round/>
            </a:ln>
          </p:spPr>
          <p:txBody>
            <a:bodyPr vert="horz" wrap="square" lIns="121920" tIns="60960" rIns="121920" bIns="60960" numCol="1" anchor="t" anchorCtr="0"/>
            <a:lstStyle/>
            <a:p>
              <a:pPr marL="0" lvl="0" indent="0"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000000"/>
                </a:solidFill>
                <a:effectLst/>
                <a:latin typeface="Calibri"/>
              </a:endParaRPr>
            </a:p>
          </p:txBody>
        </p:sp>
        <p:sp>
          <p:nvSpPr>
            <p:cNvPr id="42" name="Oval 95"/>
            <p:cNvSpPr/>
            <p:nvPr/>
          </p:nvSpPr>
          <p:spPr>
            <a:xfrm>
              <a:off x="2215" y="5887"/>
              <a:ext cx="768" cy="980"/>
            </a:xfrm>
            <a:prstGeom prst="ellipse">
              <a:avLst/>
            </a:prstGeom>
            <a:solidFill>
              <a:srgbClr val="A2C2D1"/>
            </a:solidFill>
            <a:ln>
              <a:noFill/>
            </a:ln>
            <a:effectLst/>
          </p:spPr>
          <p:txBody>
            <a:bodyPr anchor="ctr"/>
            <a:lstStyle/>
            <a:p>
              <a:pPr marL="0" lvl="0" indent="0" algn="ctr"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FFFFFF"/>
                </a:solidFill>
                <a:effectLst/>
                <a:latin typeface="Calibri"/>
                <a:ea typeface="微软雅黑"/>
              </a:endParaRPr>
            </a:p>
          </p:txBody>
        </p:sp>
        <p:sp>
          <p:nvSpPr>
            <p:cNvPr id="43" name="TextBox 96"/>
            <p:cNvSpPr txBox="1"/>
            <p:nvPr/>
          </p:nvSpPr>
          <p:spPr>
            <a:xfrm>
              <a:off x="2295" y="6108"/>
              <a:ext cx="607" cy="746"/>
            </a:xfrm>
            <a:prstGeom prst="rect">
              <a:avLst/>
            </a:prstGeom>
            <a:solidFill>
              <a:srgbClr val="A2C2D1"/>
            </a:solidFill>
          </p:spPr>
          <p:txBody>
            <a:bodyPr wrap="square" lIns="0" tIns="0" rIns="0" bIns="0" anchor="t" anchorCtr="0"/>
            <a:lstStyle/>
            <a:p>
              <a:pPr marL="0" lvl="0" indent="0" algn="ctr" defTabSz="914400">
                <a:lnSpc>
                  <a:spcPct val="100000"/>
                </a:lnSpc>
                <a:spcBef>
                  <a:spcPts val="0"/>
                </a:spcBef>
                <a:spcAft>
                  <a:spcPts val="0"/>
                </a:spcAft>
                <a:buClrTx/>
                <a:buSzTx/>
                <a:buFontTx/>
                <a:buNone/>
                <a:defRPr/>
              </a:pPr>
              <a:r>
                <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rPr>
                <a:t>1</a:t>
              </a:r>
              <a:endPar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endParaRPr>
            </a:p>
          </p:txBody>
        </p:sp>
        <p:sp>
          <p:nvSpPr>
            <p:cNvPr id="38" name="Oval 91"/>
            <p:cNvSpPr/>
            <p:nvPr/>
          </p:nvSpPr>
          <p:spPr>
            <a:xfrm>
              <a:off x="5571" y="5887"/>
              <a:ext cx="768" cy="980"/>
            </a:xfrm>
            <a:prstGeom prst="ellipse">
              <a:avLst/>
            </a:prstGeom>
            <a:solidFill>
              <a:srgbClr val="A2C2D1"/>
            </a:solidFill>
            <a:ln>
              <a:noFill/>
            </a:ln>
            <a:effectLst/>
          </p:spPr>
          <p:txBody>
            <a:bodyPr anchor="ctr"/>
            <a:lstStyle/>
            <a:p>
              <a:pPr marL="0" lvl="0" indent="0" algn="ctr"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FFFFFF"/>
                </a:solidFill>
                <a:effectLst/>
                <a:latin typeface="Calibri"/>
                <a:ea typeface="微软雅黑"/>
              </a:endParaRPr>
            </a:p>
          </p:txBody>
        </p:sp>
        <p:sp>
          <p:nvSpPr>
            <p:cNvPr id="39" name="TextBox 92"/>
            <p:cNvSpPr txBox="1"/>
            <p:nvPr/>
          </p:nvSpPr>
          <p:spPr>
            <a:xfrm>
              <a:off x="5651" y="6108"/>
              <a:ext cx="607" cy="746"/>
            </a:xfrm>
            <a:prstGeom prst="rect">
              <a:avLst/>
            </a:prstGeom>
            <a:solidFill>
              <a:srgbClr val="A2C2D1"/>
            </a:solidFill>
          </p:spPr>
          <p:txBody>
            <a:bodyPr wrap="square" lIns="0" tIns="0" rIns="0" bIns="0" anchor="t" anchorCtr="0"/>
            <a:lstStyle/>
            <a:p>
              <a:pPr marL="0" lvl="0" indent="0" algn="ctr" defTabSz="914400">
                <a:lnSpc>
                  <a:spcPct val="100000"/>
                </a:lnSpc>
                <a:spcBef>
                  <a:spcPts val="0"/>
                </a:spcBef>
                <a:spcAft>
                  <a:spcPts val="0"/>
                </a:spcAft>
                <a:buClrTx/>
                <a:buSzTx/>
                <a:buFontTx/>
                <a:buNone/>
                <a:defRPr/>
              </a:pPr>
              <a:r>
                <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rPr>
                <a:t>2</a:t>
              </a:r>
              <a:endPar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endParaRPr>
            </a:p>
          </p:txBody>
        </p:sp>
        <p:sp>
          <p:nvSpPr>
            <p:cNvPr id="34" name="Oval 87"/>
            <p:cNvSpPr/>
            <p:nvPr/>
          </p:nvSpPr>
          <p:spPr>
            <a:xfrm>
              <a:off x="9155" y="5887"/>
              <a:ext cx="768" cy="980"/>
            </a:xfrm>
            <a:prstGeom prst="ellipse">
              <a:avLst/>
            </a:prstGeom>
            <a:solidFill>
              <a:srgbClr val="A2C2D1"/>
            </a:solidFill>
            <a:ln>
              <a:noFill/>
            </a:ln>
            <a:effectLst/>
          </p:spPr>
          <p:txBody>
            <a:bodyPr anchor="ctr"/>
            <a:lstStyle/>
            <a:p>
              <a:pPr marL="0" lvl="0" indent="0" algn="ctr"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FFFFFF"/>
                </a:solidFill>
                <a:effectLst/>
                <a:latin typeface="Calibri"/>
                <a:ea typeface="微软雅黑"/>
              </a:endParaRPr>
            </a:p>
          </p:txBody>
        </p:sp>
        <p:sp>
          <p:nvSpPr>
            <p:cNvPr id="35" name="TextBox 88"/>
            <p:cNvSpPr txBox="1"/>
            <p:nvPr/>
          </p:nvSpPr>
          <p:spPr>
            <a:xfrm>
              <a:off x="9235" y="6108"/>
              <a:ext cx="607" cy="746"/>
            </a:xfrm>
            <a:prstGeom prst="rect">
              <a:avLst/>
            </a:prstGeom>
            <a:solidFill>
              <a:srgbClr val="A2C2D1"/>
            </a:solidFill>
          </p:spPr>
          <p:txBody>
            <a:bodyPr wrap="square" lIns="0" tIns="0" rIns="0" bIns="0" anchor="t" anchorCtr="0"/>
            <a:lstStyle/>
            <a:p>
              <a:pPr marL="0" lvl="0" indent="0" algn="ctr" defTabSz="914400">
                <a:lnSpc>
                  <a:spcPct val="100000"/>
                </a:lnSpc>
                <a:spcBef>
                  <a:spcPts val="0"/>
                </a:spcBef>
                <a:spcAft>
                  <a:spcPts val="0"/>
                </a:spcAft>
                <a:buClrTx/>
                <a:buSzTx/>
                <a:buFontTx/>
                <a:buNone/>
                <a:defRPr/>
              </a:pPr>
              <a:r>
                <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rPr>
                <a:t>3</a:t>
              </a:r>
              <a:endPar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endParaRPr>
            </a:p>
          </p:txBody>
        </p:sp>
        <p:sp>
          <p:nvSpPr>
            <p:cNvPr id="30" name="Oval 83"/>
            <p:cNvSpPr/>
            <p:nvPr/>
          </p:nvSpPr>
          <p:spPr>
            <a:xfrm>
              <a:off x="12781" y="5887"/>
              <a:ext cx="768" cy="980"/>
            </a:xfrm>
            <a:prstGeom prst="ellipse">
              <a:avLst/>
            </a:prstGeom>
            <a:solidFill>
              <a:srgbClr val="A2C2D1"/>
            </a:solidFill>
            <a:ln>
              <a:noFill/>
            </a:ln>
            <a:effectLst/>
          </p:spPr>
          <p:txBody>
            <a:bodyPr anchor="ctr"/>
            <a:lstStyle/>
            <a:p>
              <a:pPr marL="0" lvl="0" indent="0" algn="ctr"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FFFFFF"/>
                </a:solidFill>
                <a:effectLst/>
                <a:latin typeface="Calibri"/>
                <a:ea typeface="微软雅黑"/>
              </a:endParaRPr>
            </a:p>
          </p:txBody>
        </p:sp>
        <p:sp>
          <p:nvSpPr>
            <p:cNvPr id="31" name="TextBox 84"/>
            <p:cNvSpPr txBox="1"/>
            <p:nvPr/>
          </p:nvSpPr>
          <p:spPr>
            <a:xfrm>
              <a:off x="12861" y="6108"/>
              <a:ext cx="607" cy="746"/>
            </a:xfrm>
            <a:prstGeom prst="rect">
              <a:avLst/>
            </a:prstGeom>
            <a:solidFill>
              <a:srgbClr val="A2C2D1"/>
            </a:solidFill>
          </p:spPr>
          <p:txBody>
            <a:bodyPr wrap="square" lIns="0" tIns="0" rIns="0" bIns="0" anchor="t" anchorCtr="0"/>
            <a:lstStyle/>
            <a:p>
              <a:pPr marL="0" lvl="0" indent="0" algn="ctr" defTabSz="914400">
                <a:lnSpc>
                  <a:spcPct val="100000"/>
                </a:lnSpc>
                <a:spcBef>
                  <a:spcPts val="0"/>
                </a:spcBef>
                <a:spcAft>
                  <a:spcPts val="0"/>
                </a:spcAft>
                <a:buClrTx/>
                <a:buSzTx/>
                <a:buFontTx/>
                <a:buNone/>
                <a:defRPr/>
              </a:pPr>
              <a:r>
                <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rPr>
                <a:t>4</a:t>
              </a:r>
              <a:endPar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endParaRPr>
            </a:p>
          </p:txBody>
        </p:sp>
        <p:sp>
          <p:nvSpPr>
            <p:cNvPr id="26" name="Oval 79"/>
            <p:cNvSpPr/>
            <p:nvPr/>
          </p:nvSpPr>
          <p:spPr>
            <a:xfrm>
              <a:off x="16057" y="5887"/>
              <a:ext cx="768" cy="980"/>
            </a:xfrm>
            <a:prstGeom prst="ellipse">
              <a:avLst/>
            </a:prstGeom>
            <a:solidFill>
              <a:srgbClr val="A2C2D1"/>
            </a:solidFill>
            <a:ln>
              <a:noFill/>
            </a:ln>
            <a:effectLst/>
          </p:spPr>
          <p:txBody>
            <a:bodyPr anchor="ctr"/>
            <a:lstStyle/>
            <a:p>
              <a:pPr marL="0" lvl="0" indent="0" algn="ctr" defTabSz="914400">
                <a:lnSpc>
                  <a:spcPct val="100000"/>
                </a:lnSpc>
                <a:spcBef>
                  <a:spcPts val="0"/>
                </a:spcBef>
                <a:spcAft>
                  <a:spcPts val="0"/>
                </a:spcAft>
                <a:buClrTx/>
                <a:buSzTx/>
                <a:buFontTx/>
                <a:buNone/>
                <a:defRPr/>
              </a:pPr>
              <a:endParaRPr lang="ar-SA" altLang="ar-SA" sz="1800" b="0" i="0" u="none" strike="noStrike" kern="0" spc="0" baseline="0">
                <a:ln>
                  <a:noFill/>
                </a:ln>
                <a:solidFill>
                  <a:srgbClr val="FFFFFF"/>
                </a:solidFill>
                <a:effectLst/>
                <a:latin typeface="Calibri"/>
                <a:ea typeface="微软雅黑"/>
              </a:endParaRPr>
            </a:p>
          </p:txBody>
        </p:sp>
        <p:sp>
          <p:nvSpPr>
            <p:cNvPr id="27" name="TextBox 80"/>
            <p:cNvSpPr txBox="1"/>
            <p:nvPr/>
          </p:nvSpPr>
          <p:spPr>
            <a:xfrm>
              <a:off x="16138" y="6108"/>
              <a:ext cx="607" cy="746"/>
            </a:xfrm>
            <a:prstGeom prst="rect">
              <a:avLst/>
            </a:prstGeom>
            <a:solidFill>
              <a:srgbClr val="A2C2D1"/>
            </a:solidFill>
          </p:spPr>
          <p:txBody>
            <a:bodyPr wrap="square" lIns="0" tIns="0" rIns="0" bIns="0" anchor="t" anchorCtr="0"/>
            <a:lstStyle/>
            <a:p>
              <a:pPr marL="0" lvl="0" indent="0" algn="ctr" defTabSz="914400">
                <a:lnSpc>
                  <a:spcPct val="100000"/>
                </a:lnSpc>
                <a:spcBef>
                  <a:spcPts val="0"/>
                </a:spcBef>
                <a:spcAft>
                  <a:spcPts val="0"/>
                </a:spcAft>
                <a:buClrTx/>
                <a:buSzTx/>
                <a:buFontTx/>
                <a:buNone/>
                <a:defRPr/>
              </a:pPr>
              <a:r>
                <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rPr>
                <a:t>5</a:t>
              </a:r>
              <a:endParaRPr lang="en-US" altLang="en-US" sz="1800" b="0" i="0" u="none" strike="noStrike" kern="0" spc="0" baseline="0">
                <a:solidFill>
                  <a:schemeClr val="tx1"/>
                </a:solidFill>
                <a:effectLst>
                  <a:outerShdw blurRad="38100" dist="19050" dir="2700000" algn="tl" rotWithShape="0">
                    <a:schemeClr val="dk1">
                      <a:alpha val="40000"/>
                    </a:schemeClr>
                  </a:outerShdw>
                </a:effectLst>
                <a:latin typeface="Source Sans Pro Light"/>
                <a:ea typeface="Open Sans"/>
              </a:endParaRPr>
            </a:p>
          </p:txBody>
        </p:sp>
        <p:sp>
          <p:nvSpPr>
            <p:cNvPr id="62" name="Shape 1726"/>
            <p:cNvSpPr/>
            <p:nvPr/>
          </p:nvSpPr>
          <p:spPr>
            <a:xfrm>
              <a:off x="1110" y="7949"/>
              <a:ext cx="3088" cy="0"/>
            </a:xfrm>
            <a:prstGeom prst="line">
              <a:avLst/>
            </a:prstGeom>
            <a:solidFill>
              <a:srgbClr val="A2C2D1"/>
            </a:solidFill>
            <a:ln>
              <a:solidFill>
                <a:srgbClr val="CFCFCF"/>
              </a:solidFill>
              <a:miter/>
            </a:ln>
          </p:spPr>
          <p:txBody>
            <a:bodyPr lIns="25400" tIns="25400" rIns="25400" bIns="25400" anchor="ctr"/>
            <a:lstStyle/>
            <a:p>
              <a:pPr algn="ctr">
                <a:defRPr sz="3200">
                  <a:solidFill>
                    <a:srgbClr val="000000"/>
                  </a:solidFill>
                  <a:latin typeface="Helvetica Light"/>
                  <a:ea typeface="Helvetica Light"/>
                </a:defRPr>
              </a:pPr>
              <a:endParaRPr sz="1600">
                <a:solidFill>
                  <a:srgbClr val="000000"/>
                </a:solidFill>
                <a:latin typeface="Helvetica Light"/>
                <a:ea typeface="Helvetica Light"/>
              </a:endParaRPr>
            </a:p>
          </p:txBody>
        </p:sp>
        <p:sp>
          <p:nvSpPr>
            <p:cNvPr id="65" name="Shape 1726"/>
            <p:cNvSpPr/>
            <p:nvPr/>
          </p:nvSpPr>
          <p:spPr>
            <a:xfrm>
              <a:off x="4519" y="7949"/>
              <a:ext cx="3088" cy="0"/>
            </a:xfrm>
            <a:prstGeom prst="line">
              <a:avLst/>
            </a:prstGeom>
            <a:solidFill>
              <a:srgbClr val="A2C2D1"/>
            </a:solidFill>
            <a:ln>
              <a:solidFill>
                <a:srgbClr val="CFCFCF"/>
              </a:solidFill>
              <a:miter/>
            </a:ln>
          </p:spPr>
          <p:txBody>
            <a:bodyPr lIns="25400" tIns="25400" rIns="25400" bIns="25400" anchor="ctr"/>
            <a:lstStyle/>
            <a:p>
              <a:pPr algn="ctr">
                <a:defRPr sz="3200">
                  <a:solidFill>
                    <a:srgbClr val="000000"/>
                  </a:solidFill>
                  <a:latin typeface="Helvetica Light"/>
                  <a:ea typeface="Helvetica Light"/>
                </a:defRPr>
              </a:pPr>
              <a:endParaRPr sz="1600">
                <a:solidFill>
                  <a:srgbClr val="000000"/>
                </a:solidFill>
                <a:latin typeface="Helvetica Light"/>
                <a:ea typeface="Helvetica Light"/>
              </a:endParaRPr>
            </a:p>
          </p:txBody>
        </p:sp>
        <p:sp>
          <p:nvSpPr>
            <p:cNvPr id="68" name="Shape 1726"/>
            <p:cNvSpPr/>
            <p:nvPr/>
          </p:nvSpPr>
          <p:spPr>
            <a:xfrm>
              <a:off x="8061" y="7949"/>
              <a:ext cx="3088" cy="0"/>
            </a:xfrm>
            <a:prstGeom prst="line">
              <a:avLst/>
            </a:prstGeom>
            <a:solidFill>
              <a:srgbClr val="A2C2D1"/>
            </a:solidFill>
            <a:ln>
              <a:solidFill>
                <a:srgbClr val="CFCFCF"/>
              </a:solidFill>
              <a:miter/>
            </a:ln>
          </p:spPr>
          <p:txBody>
            <a:bodyPr lIns="25400" tIns="25400" rIns="25400" bIns="25400" anchor="ctr"/>
            <a:lstStyle/>
            <a:p>
              <a:pPr algn="ctr">
                <a:defRPr sz="3200">
                  <a:solidFill>
                    <a:srgbClr val="000000"/>
                  </a:solidFill>
                  <a:latin typeface="Helvetica Light"/>
                  <a:ea typeface="Helvetica Light"/>
                </a:defRPr>
              </a:pPr>
              <a:endParaRPr sz="1600">
                <a:solidFill>
                  <a:srgbClr val="000000"/>
                </a:solidFill>
                <a:latin typeface="Helvetica Light"/>
                <a:ea typeface="Helvetica Light"/>
              </a:endParaRPr>
            </a:p>
          </p:txBody>
        </p:sp>
        <p:sp>
          <p:nvSpPr>
            <p:cNvPr id="71" name="Shape 1726"/>
            <p:cNvSpPr/>
            <p:nvPr/>
          </p:nvSpPr>
          <p:spPr>
            <a:xfrm>
              <a:off x="11470" y="8097"/>
              <a:ext cx="3088" cy="0"/>
            </a:xfrm>
            <a:prstGeom prst="line">
              <a:avLst/>
            </a:prstGeom>
            <a:solidFill>
              <a:srgbClr val="A2C2D1"/>
            </a:solidFill>
            <a:ln>
              <a:solidFill>
                <a:srgbClr val="CFCFCF"/>
              </a:solidFill>
              <a:miter/>
            </a:ln>
          </p:spPr>
          <p:txBody>
            <a:bodyPr lIns="25400" tIns="25400" rIns="25400" bIns="25400" anchor="ctr"/>
            <a:lstStyle/>
            <a:p>
              <a:pPr algn="ctr">
                <a:defRPr sz="3200">
                  <a:solidFill>
                    <a:srgbClr val="000000"/>
                  </a:solidFill>
                  <a:latin typeface="Helvetica Light"/>
                  <a:ea typeface="Helvetica Light"/>
                </a:defRPr>
              </a:pPr>
              <a:endParaRPr sz="1600">
                <a:solidFill>
                  <a:srgbClr val="000000"/>
                </a:solidFill>
                <a:latin typeface="Helvetica Light"/>
                <a:ea typeface="Helvetica Light"/>
              </a:endParaRPr>
            </a:p>
          </p:txBody>
        </p:sp>
        <p:sp>
          <p:nvSpPr>
            <p:cNvPr id="74" name="Shape 1726"/>
            <p:cNvSpPr/>
            <p:nvPr/>
          </p:nvSpPr>
          <p:spPr>
            <a:xfrm>
              <a:off x="15000" y="8097"/>
              <a:ext cx="3088" cy="0"/>
            </a:xfrm>
            <a:prstGeom prst="line">
              <a:avLst/>
            </a:prstGeom>
            <a:solidFill>
              <a:srgbClr val="A2C2D1"/>
            </a:solidFill>
            <a:ln>
              <a:solidFill>
                <a:srgbClr val="CFCFCF"/>
              </a:solidFill>
              <a:miter/>
            </a:ln>
          </p:spPr>
          <p:txBody>
            <a:bodyPr lIns="25400" tIns="25400" rIns="25400" bIns="25400" anchor="ctr"/>
            <a:lstStyle/>
            <a:p>
              <a:pPr algn="ctr">
                <a:defRPr sz="3200">
                  <a:solidFill>
                    <a:srgbClr val="000000"/>
                  </a:solidFill>
                  <a:latin typeface="Helvetica Light"/>
                  <a:ea typeface="Helvetica Light"/>
                </a:defRPr>
              </a:pPr>
              <a:endParaRPr sz="1600">
                <a:solidFill>
                  <a:srgbClr val="000000"/>
                </a:solidFill>
                <a:latin typeface="Helvetica Light"/>
                <a:ea typeface="Helvetica Light"/>
              </a:endParaRPr>
            </a:p>
          </p:txBody>
        </p:sp>
      </p:grpSp>
      <p:sp>
        <p:nvSpPr>
          <p:cNvPr id="75" name="文本框 74"/>
          <p:cNvSpPr txBox="1"/>
          <p:nvPr/>
        </p:nvSpPr>
        <p:spPr>
          <a:xfrm>
            <a:off x="9525000" y="5184775"/>
            <a:ext cx="2113280" cy="1106805"/>
          </a:xfrm>
          <a:prstGeom prst="rect">
            <a:avLst/>
          </a:prstGeom>
          <a:solidFill>
            <a:srgbClr val="A2C2D1"/>
          </a:solidFill>
        </p:spPr>
        <p:txBody>
          <a:bodyPr wrap="square">
            <a:spAutoFit/>
          </a:bodyPr>
          <a:lstStyle/>
          <a:p>
            <a:pPr algn="l">
              <a:lnSpc>
                <a:spcPct val="150000"/>
              </a:lnSpc>
            </a:pPr>
            <a:r>
              <a:rPr lang="zh-CN" altLang="en-US" sz="1100">
                <a:latin typeface="黑体"/>
                <a:ea typeface="黑体"/>
              </a:rPr>
              <a:t>晶体硅电池、硫化镉电池、硫化锑电池、砷化镓电池、非晶硅电池、硒铟铜电池、叠层串联电池等。单晶硅应用最广。</a:t>
            </a:r>
            <a:endParaRPr lang="zh-CN" altLang="zh-CN" sz="1100">
              <a:latin typeface="方正黑体_GBK"/>
              <a:ea typeface="方正黑体_GBK"/>
            </a:endParaRPr>
          </a:p>
        </p:txBody>
      </p:sp>
      <p:pic>
        <p:nvPicPr>
          <p:cNvPr id="4" name="Picture 3"/>
          <p:cNvPicPr>
            <a:picLocks noChangeAspect="1"/>
          </p:cNvPicPr>
          <p:nvPr/>
        </p:nvPicPr>
        <p:blipFill>
          <a:blip r:embed="rId15"/>
          <a:stretch>
            <a:fillRect/>
          </a:stretch>
        </p:blipFill>
        <p:spPr>
          <a:xfrm>
            <a:off x="5198745" y="1401445"/>
            <a:ext cx="1743075" cy="1160780"/>
          </a:xfrm>
          <a:prstGeom prst="rect">
            <a:avLst/>
          </a:prstGeom>
        </p:spPr>
      </p:pic>
      <p:sp>
        <p:nvSpPr>
          <p:cNvPr id="76" name="TextBox 7"/>
          <p:cNvSpPr txBox="1"/>
          <p:nvPr/>
        </p:nvSpPr>
        <p:spPr>
          <a:xfrm rot="0" flipH="0" flipV="0">
            <a:off x="585470" y="168910"/>
            <a:ext cx="4394200" cy="39370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光伏发电的概念</a:t>
            </a: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19050" y="1931035"/>
            <a:ext cx="7920990" cy="1449070"/>
            <a:chOff x="30" y="3041"/>
            <a:chExt cx="12474" cy="2282"/>
          </a:xfrm>
        </p:grpSpPr>
        <p:sp>
          <p:nvSpPr>
            <p:cNvPr id="8" name="文本框 7"/>
            <p:cNvSpPr txBox="1"/>
            <p:nvPr/>
          </p:nvSpPr>
          <p:spPr>
            <a:xfrm rot="0">
              <a:off x="-179" y="4494"/>
              <a:ext cx="12474" cy="580"/>
            </a:xfrm>
            <a:prstGeom prst="rect">
              <a:avLst/>
            </a:prstGeom>
            <a:noFill/>
          </p:spPr>
          <p:txBody>
            <a:bodyPr wrap="square">
              <a:spAutoFit/>
            </a:bodyPr>
            <a:lstStyle/>
            <a:p>
              <a:pPr algn="ctr"/>
              <a:r>
                <a:rPr lang="en-US" altLang="zh-CN">
                  <a:solidFill>
                    <a:srgbClr val="007FBA"/>
                  </a:solidFill>
                  <a:latin typeface="汉仪旗黑X1-55W"/>
                  <a:ea typeface="汉仪旗黑X1-55W"/>
                </a:rPr>
                <a:t>The significance of photovoltaic power generation</a:t>
              </a:r>
              <a:endParaRPr lang="en-US" altLang="zh-CN">
                <a:solidFill>
                  <a:srgbClr val="007FBA"/>
                </a:solidFill>
                <a:latin typeface="汉仪旗黑X1-55W"/>
                <a:ea typeface="汉仪旗黑X1-55W"/>
              </a:endParaRPr>
            </a:p>
          </p:txBody>
        </p:sp>
        <p:grpSp>
          <p:nvGrpSpPr>
            <p:cNvPr id="5" name="组合 4"/>
            <p:cNvGrpSpPr/>
            <p:nvPr/>
          </p:nvGrpSpPr>
          <p:grpSpPr>
            <a:xfrm>
              <a:off x="474" y="3041"/>
              <a:ext cx="11166" cy="2282"/>
              <a:chOff x="474" y="3041"/>
              <a:chExt cx="11166" cy="2282"/>
            </a:xfrm>
          </p:grpSpPr>
          <p:sp>
            <p:nvSpPr>
              <p:cNvPr id="4" name="文本框 3"/>
              <p:cNvSpPr txBox="1"/>
              <p:nvPr/>
            </p:nvSpPr>
            <p:spPr>
              <a:xfrm>
                <a:off x="1778" y="3041"/>
                <a:ext cx="8978" cy="1307"/>
              </a:xfrm>
              <a:prstGeom prst="rect">
                <a:avLst/>
              </a:prstGeom>
              <a:noFill/>
            </p:spPr>
            <p:txBody>
              <a:bodyPr wrap="square">
                <a:spAutoFit/>
              </a:bodyPr>
              <a:lstStyle/>
              <a:p>
                <a:pPr algn="ctr"/>
                <a:r>
                  <a:rPr lang="zh-CN" altLang="en-US" sz="4800" b="1">
                    <a:latin typeface="黑体"/>
                    <a:ea typeface="黑体"/>
                  </a:rPr>
                  <a:t>光伏发电的意义</a:t>
                </a:r>
                <a:endParaRPr lang="zh-CN" altLang="en-US" sz="4800" b="1">
                  <a:solidFill>
                    <a:srgbClr val="001F33"/>
                  </a:solidFill>
                  <a:latin typeface="黑体"/>
                  <a:ea typeface="黑体"/>
                </a:endParaRPr>
              </a:p>
            </p:txBody>
          </p:sp>
          <p:sp>
            <p:nvSpPr>
              <p:cNvPr id="3" name="任意多边形: 形状 2"/>
              <p:cNvSpPr/>
              <p:nvPr/>
            </p:nvSpPr>
            <p:spPr>
              <a:xfrm>
                <a:off x="474" y="3641"/>
                <a:ext cx="11166" cy="1682"/>
              </a:xfrm>
              <a:custGeom>
                <a:avLst/>
                <a:gdLst>
                  <a:gd name="connsiteX0" fmla="*/ 419100 w 8115300"/>
                  <a:gd name="connsiteY0" fmla="*/ 0 h 1009650"/>
                  <a:gd name="connsiteX1" fmla="*/ 0 w 8115300"/>
                  <a:gd name="connsiteY1" fmla="*/ 0 h 1009650"/>
                  <a:gd name="connsiteX2" fmla="*/ 0 w 8115300"/>
                  <a:gd name="connsiteY2" fmla="*/ 1009650 h 1009650"/>
                  <a:gd name="connsiteX3" fmla="*/ 8115300 w 8115300"/>
                  <a:gd name="connsiteY3" fmla="*/ 1009650 h 1009650"/>
                  <a:gd name="connsiteX4" fmla="*/ 8115300 w 8115300"/>
                  <a:gd name="connsiteY4" fmla="*/ 114300 h 1009650"/>
                  <a:gd name="connsiteX5" fmla="*/ 7772400 w 8115300"/>
                  <a:gd name="connsiteY5" fmla="*/ 114300 h 1009650"/>
                  <a:gd name="connsiteX0-1" fmla="*/ 419100 w 8115300"/>
                  <a:gd name="connsiteY0-2" fmla="*/ 0 h 1009650"/>
                  <a:gd name="connsiteX1-3" fmla="*/ 0 w 8115300"/>
                  <a:gd name="connsiteY1-4" fmla="*/ 0 h 1009650"/>
                  <a:gd name="connsiteX2-5" fmla="*/ 0 w 8115300"/>
                  <a:gd name="connsiteY2-6" fmla="*/ 1009650 h 1009650"/>
                  <a:gd name="connsiteX3-7" fmla="*/ 8115300 w 8115300"/>
                  <a:gd name="connsiteY3-8" fmla="*/ 1009650 h 1009650"/>
                  <a:gd name="connsiteX4-9" fmla="*/ 8115300 w 8115300"/>
                  <a:gd name="connsiteY4-10" fmla="*/ 114300 h 1009650"/>
                  <a:gd name="connsiteX5-11" fmla="*/ 7562973 w 8115300"/>
                  <a:gd name="connsiteY5-12" fmla="*/ 4762 h 1009650"/>
                  <a:gd name="connsiteX0-13" fmla="*/ 419100 w 8175133"/>
                  <a:gd name="connsiteY0-14" fmla="*/ 0 h 1009650"/>
                  <a:gd name="connsiteX1-15" fmla="*/ 0 w 8175133"/>
                  <a:gd name="connsiteY1-16" fmla="*/ 0 h 1009650"/>
                  <a:gd name="connsiteX2-17" fmla="*/ 0 w 8175133"/>
                  <a:gd name="connsiteY2-18" fmla="*/ 1009650 h 1009650"/>
                  <a:gd name="connsiteX3-19" fmla="*/ 8115300 w 8175133"/>
                  <a:gd name="connsiteY3-20" fmla="*/ 1009650 h 1009650"/>
                  <a:gd name="connsiteX4-21" fmla="*/ 8175133 w 8175133"/>
                  <a:gd name="connsiteY4-22" fmla="*/ 2381 h 1009650"/>
                  <a:gd name="connsiteX5-23" fmla="*/ 7562973 w 8175133"/>
                  <a:gd name="connsiteY5-24" fmla="*/ 4762 h 1009650"/>
                  <a:gd name="connsiteX0-25" fmla="*/ 419100 w 8115300"/>
                  <a:gd name="connsiteY0-26" fmla="*/ 0 h 1009650"/>
                  <a:gd name="connsiteX1-27" fmla="*/ 0 w 8115300"/>
                  <a:gd name="connsiteY1-28" fmla="*/ 0 h 1009650"/>
                  <a:gd name="connsiteX2-29" fmla="*/ 0 w 8115300"/>
                  <a:gd name="connsiteY2-30" fmla="*/ 1009650 h 1009650"/>
                  <a:gd name="connsiteX3-31" fmla="*/ 8115300 w 8115300"/>
                  <a:gd name="connsiteY3-32" fmla="*/ 1009650 h 1009650"/>
                  <a:gd name="connsiteX4-33" fmla="*/ 8055455 w 8115300"/>
                  <a:gd name="connsiteY4-34" fmla="*/ 4762 h 1009650"/>
                  <a:gd name="connsiteX5-35" fmla="*/ 7562973 w 8115300"/>
                  <a:gd name="connsiteY5-36" fmla="*/ 4762 h 1009650"/>
                  <a:gd name="connsiteX0-37" fmla="*/ 419100 w 8115300"/>
                  <a:gd name="connsiteY0-38" fmla="*/ 0 h 1009650"/>
                  <a:gd name="connsiteX1-39" fmla="*/ 0 w 8115300"/>
                  <a:gd name="connsiteY1-40" fmla="*/ 0 h 1009650"/>
                  <a:gd name="connsiteX2-41" fmla="*/ 0 w 8115300"/>
                  <a:gd name="connsiteY2-42" fmla="*/ 1009650 h 1009650"/>
                  <a:gd name="connsiteX3-43" fmla="*/ 8115300 w 8115300"/>
                  <a:gd name="connsiteY3-44" fmla="*/ 1009650 h 1009650"/>
                  <a:gd name="connsiteX4-45" fmla="*/ 8115287 w 8115300"/>
                  <a:gd name="connsiteY4-46" fmla="*/ 7144 h 1009650"/>
                  <a:gd name="connsiteX5-47" fmla="*/ 7562973 w 8115300"/>
                  <a:gd name="connsiteY5-48" fmla="*/ 4762 h 1009650"/>
                  <a:gd name="connsiteX0-49" fmla="*/ 419100 w 8115300"/>
                  <a:gd name="connsiteY0-50" fmla="*/ 0 h 1009650"/>
                  <a:gd name="connsiteX1-51" fmla="*/ 0 w 8115300"/>
                  <a:gd name="connsiteY1-52" fmla="*/ 0 h 1009650"/>
                  <a:gd name="connsiteX2-53" fmla="*/ 0 w 8115300"/>
                  <a:gd name="connsiteY2-54" fmla="*/ 1009650 h 1009650"/>
                  <a:gd name="connsiteX3-55" fmla="*/ 8115300 w 8115300"/>
                  <a:gd name="connsiteY3-56" fmla="*/ 1009650 h 1009650"/>
                  <a:gd name="connsiteX4-57" fmla="*/ 8115287 w 8115300"/>
                  <a:gd name="connsiteY4-58" fmla="*/ 7144 h 1009650"/>
                  <a:gd name="connsiteX5-59" fmla="*/ 6814989 w 8115300"/>
                  <a:gd name="connsiteY5-60" fmla="*/ 4762 h 1009650"/>
                  <a:gd name="connsiteX0-61" fmla="*/ 808055 w 8115300"/>
                  <a:gd name="connsiteY0-62" fmla="*/ 0 h 1009650"/>
                  <a:gd name="connsiteX1-63" fmla="*/ 0 w 8115300"/>
                  <a:gd name="connsiteY1-64" fmla="*/ 0 h 1009650"/>
                  <a:gd name="connsiteX2-65" fmla="*/ 0 w 8115300"/>
                  <a:gd name="connsiteY2-66" fmla="*/ 1009650 h 1009650"/>
                  <a:gd name="connsiteX3-67" fmla="*/ 8115300 w 8115300"/>
                  <a:gd name="connsiteY3-68" fmla="*/ 1009650 h 1009650"/>
                  <a:gd name="connsiteX4-69" fmla="*/ 8115287 w 8115300"/>
                  <a:gd name="connsiteY4-70" fmla="*/ 7144 h 1009650"/>
                  <a:gd name="connsiteX5-71" fmla="*/ 6814989 w 8115300"/>
                  <a:gd name="connsiteY5-72" fmla="*/ 4762 h 1009650"/>
                  <a:gd name="connsiteX0-73" fmla="*/ 1645799 w 8115300"/>
                  <a:gd name="connsiteY0-74" fmla="*/ 2381 h 1009650"/>
                  <a:gd name="connsiteX1-75" fmla="*/ 0 w 8115300"/>
                  <a:gd name="connsiteY1-76" fmla="*/ 0 h 1009650"/>
                  <a:gd name="connsiteX2-77" fmla="*/ 0 w 8115300"/>
                  <a:gd name="connsiteY2-78" fmla="*/ 1009650 h 1009650"/>
                  <a:gd name="connsiteX3-79" fmla="*/ 8115300 w 8115300"/>
                  <a:gd name="connsiteY3-80" fmla="*/ 1009650 h 1009650"/>
                  <a:gd name="connsiteX4-81" fmla="*/ 8115287 w 8115300"/>
                  <a:gd name="connsiteY4-82" fmla="*/ 7144 h 1009650"/>
                  <a:gd name="connsiteX5-83" fmla="*/ 6814989 w 8115300"/>
                  <a:gd name="connsiteY5-84" fmla="*/ 4762 h 1009650"/>
                  <a:gd name="connsiteX0-85" fmla="*/ 1645799 w 8115300"/>
                  <a:gd name="connsiteY0-86" fmla="*/ 2381 h 1009650"/>
                  <a:gd name="connsiteX1-87" fmla="*/ 0 w 8115300"/>
                  <a:gd name="connsiteY1-88" fmla="*/ 0 h 1009650"/>
                  <a:gd name="connsiteX2-89" fmla="*/ 0 w 8115300"/>
                  <a:gd name="connsiteY2-90" fmla="*/ 1009650 h 1009650"/>
                  <a:gd name="connsiteX3-91" fmla="*/ 8115300 w 8115300"/>
                  <a:gd name="connsiteY3-92" fmla="*/ 1009650 h 1009650"/>
                  <a:gd name="connsiteX4-93" fmla="*/ 8115287 w 8115300"/>
                  <a:gd name="connsiteY4-94" fmla="*/ 7144 h 1009650"/>
                  <a:gd name="connsiteX5-95" fmla="*/ 6276445 w 8115300"/>
                  <a:gd name="connsiteY5-96" fmla="*/ 7143 h 1009650"/>
                  <a:gd name="connsiteX0-97" fmla="*/ 1645799 w 8115300"/>
                  <a:gd name="connsiteY0-98" fmla="*/ 2381 h 1009650"/>
                  <a:gd name="connsiteX1-99" fmla="*/ 0 w 8115300"/>
                  <a:gd name="connsiteY1-100" fmla="*/ 0 h 1009650"/>
                  <a:gd name="connsiteX2-101" fmla="*/ 0 w 8115300"/>
                  <a:gd name="connsiteY2-102" fmla="*/ 1009650 h 1009650"/>
                  <a:gd name="connsiteX3-103" fmla="*/ 8115300 w 8115300"/>
                  <a:gd name="connsiteY3-104" fmla="*/ 1009650 h 1009650"/>
                  <a:gd name="connsiteX4-105" fmla="*/ 8115287 w 8115300"/>
                  <a:gd name="connsiteY4-106" fmla="*/ 7144 h 1009650"/>
                  <a:gd name="connsiteX5-107" fmla="*/ 6276445 w 8115300"/>
                  <a:gd name="connsiteY5-108" fmla="*/ 11906 h 1009650"/>
                  <a:gd name="connsiteX0-109" fmla="*/ 1645799 w 8115300"/>
                  <a:gd name="connsiteY0-110" fmla="*/ 2381 h 1009650"/>
                  <a:gd name="connsiteX1-111" fmla="*/ 0 w 8115300"/>
                  <a:gd name="connsiteY1-112" fmla="*/ 0 h 1009650"/>
                  <a:gd name="connsiteX2-113" fmla="*/ 0 w 8115300"/>
                  <a:gd name="connsiteY2-114" fmla="*/ 1009650 h 1009650"/>
                  <a:gd name="connsiteX3-115" fmla="*/ 8115300 w 8115300"/>
                  <a:gd name="connsiteY3-116" fmla="*/ 1009650 h 1009650"/>
                  <a:gd name="connsiteX4-117" fmla="*/ 8115287 w 8115300"/>
                  <a:gd name="connsiteY4-118" fmla="*/ 7144 h 1009650"/>
                  <a:gd name="connsiteX5-119" fmla="*/ 6216600 w 8115300"/>
                  <a:gd name="connsiteY5-120" fmla="*/ 4763 h 1009650"/>
                  <a:gd name="connsiteX0-121" fmla="*/ 1645799 w 8115300"/>
                  <a:gd name="connsiteY0-122" fmla="*/ 2381 h 1009650"/>
                  <a:gd name="connsiteX1-123" fmla="*/ 0 w 8115300"/>
                  <a:gd name="connsiteY1-124" fmla="*/ 0 h 1009650"/>
                  <a:gd name="connsiteX2-125" fmla="*/ 0 w 8115300"/>
                  <a:gd name="connsiteY2-126" fmla="*/ 1009650 h 1009650"/>
                  <a:gd name="connsiteX3-127" fmla="*/ 8115300 w 8115300"/>
                  <a:gd name="connsiteY3-128" fmla="*/ 1009650 h 1009650"/>
                  <a:gd name="connsiteX4-129" fmla="*/ 8115287 w 8115300"/>
                  <a:gd name="connsiteY4-130" fmla="*/ 7144 h 1009650"/>
                  <a:gd name="connsiteX5-131" fmla="*/ 6635479 w 8115300"/>
                  <a:gd name="connsiteY5-132" fmla="*/ 4763 h 1009650"/>
                  <a:gd name="connsiteX0-133" fmla="*/ 1645799 w 8115300"/>
                  <a:gd name="connsiteY0-134" fmla="*/ 2381 h 1009650"/>
                  <a:gd name="connsiteX1-135" fmla="*/ 0 w 8115300"/>
                  <a:gd name="connsiteY1-136" fmla="*/ 0 h 1009650"/>
                  <a:gd name="connsiteX2-137" fmla="*/ 0 w 8115300"/>
                  <a:gd name="connsiteY2-138" fmla="*/ 1009650 h 1009650"/>
                  <a:gd name="connsiteX3-139" fmla="*/ 8115300 w 8115300"/>
                  <a:gd name="connsiteY3-140" fmla="*/ 1009650 h 1009650"/>
                  <a:gd name="connsiteX4-141" fmla="*/ 8115287 w 8115300"/>
                  <a:gd name="connsiteY4-142" fmla="*/ 7144 h 1009650"/>
                  <a:gd name="connsiteX5-143" fmla="*/ 6396123 w 8115300"/>
                  <a:gd name="connsiteY5-144" fmla="*/ 4763 h 1009650"/>
                  <a:gd name="connsiteX0-145" fmla="*/ 1645799 w 8115300"/>
                  <a:gd name="connsiteY0-146" fmla="*/ 2381 h 1009650"/>
                  <a:gd name="connsiteX1-147" fmla="*/ 0 w 8115300"/>
                  <a:gd name="connsiteY1-148" fmla="*/ 0 h 1009650"/>
                  <a:gd name="connsiteX2-149" fmla="*/ 0 w 8115300"/>
                  <a:gd name="connsiteY2-150" fmla="*/ 1009650 h 1009650"/>
                  <a:gd name="connsiteX3-151" fmla="*/ 8115300 w 8115300"/>
                  <a:gd name="connsiteY3-152" fmla="*/ 1009650 h 1009650"/>
                  <a:gd name="connsiteX4-153" fmla="*/ 8115287 w 8115300"/>
                  <a:gd name="connsiteY4-154" fmla="*/ 7144 h 1009650"/>
                  <a:gd name="connsiteX5-155" fmla="*/ 6915097 w 8115300"/>
                  <a:gd name="connsiteY5-156" fmla="*/ 4763 h 1009650"/>
                  <a:gd name="connsiteX0-157" fmla="*/ 1258628 w 8115300"/>
                  <a:gd name="connsiteY0-158" fmla="*/ 2381 h 1009650"/>
                  <a:gd name="connsiteX1-159" fmla="*/ 0 w 8115300"/>
                  <a:gd name="connsiteY1-160" fmla="*/ 0 h 1009650"/>
                  <a:gd name="connsiteX2-161" fmla="*/ 0 w 8115300"/>
                  <a:gd name="connsiteY2-162" fmla="*/ 1009650 h 1009650"/>
                  <a:gd name="connsiteX3-163" fmla="*/ 8115300 w 8115300"/>
                  <a:gd name="connsiteY3-164" fmla="*/ 1009650 h 1009650"/>
                  <a:gd name="connsiteX4-165" fmla="*/ 8115287 w 8115300"/>
                  <a:gd name="connsiteY4-166" fmla="*/ 7144 h 1009650"/>
                  <a:gd name="connsiteX5-167" fmla="*/ 6915097 w 8115300"/>
                  <a:gd name="connsiteY5-168" fmla="*/ 4763 h 10096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1166" h="1682">
                    <a:moveTo>
                      <a:pt x="1732" y="4"/>
                    </a:moveTo>
                    <a:lnTo>
                      <a:pt x="0" y="0"/>
                    </a:lnTo>
                    <a:lnTo>
                      <a:pt x="0" y="1682"/>
                    </a:lnTo>
                    <a:lnTo>
                      <a:pt x="11166" y="1682"/>
                    </a:lnTo>
                    <a:cubicBezTo>
                      <a:pt x="11166" y="1125"/>
                      <a:pt x="11166" y="569"/>
                      <a:pt x="11166" y="12"/>
                    </a:cubicBezTo>
                    <a:lnTo>
                      <a:pt x="9515" y="8"/>
                    </a:lnTo>
                  </a:path>
                </a:pathLst>
              </a:custGeom>
              <a:ln w="6350">
                <a:solidFill>
                  <a:srgbClr val="97B2C3"/>
                </a:solidFill>
                <a:prstDash val="solid"/>
                <a:miter/>
              </a:ln>
            </p:spPr>
            <p:txBody>
              <a:bodyPr anchor="ctr"/>
              <a:lstStyle/>
              <a:p>
                <a:pPr algn="ctr"/>
                <a:endParaRPr lang="zh-CN" altLang="en-US">
                  <a:solidFill>
                    <a:schemeClr val="tx1"/>
                  </a:solidFill>
                </a:endParaRPr>
              </a:p>
            </p:txBody>
          </p:sp>
        </p:grpSp>
      </p:grpSp>
      <p:sp>
        <p:nvSpPr>
          <p:cNvPr id="22" name="文本框 21"/>
          <p:cNvSpPr txBox="1"/>
          <p:nvPr/>
        </p:nvSpPr>
        <p:spPr>
          <a:xfrm>
            <a:off x="1781175" y="3250565"/>
            <a:ext cx="4746625" cy="539750"/>
          </a:xfrm>
          <a:prstGeom prst="rect">
            <a:avLst/>
          </a:prstGeom>
          <a:noFill/>
        </p:spPr>
        <p:txBody>
          <a:bodyPr wrap="square">
            <a:spAutoFit/>
          </a:bodyPr>
          <a:lstStyle/>
          <a:p>
            <a:pPr indent="0" algn="l">
              <a:lnSpc>
                <a:spcPts val="3500"/>
              </a:lnSpc>
              <a:buClrTx/>
              <a:buSzTx/>
              <a:buFont typeface="Wingdings" charset="0"/>
              <a:buNone/>
            </a:pPr>
            <a:endParaRPr lang="zh-CN" altLang="en-US" sz="2000">
              <a:solidFill>
                <a:srgbClr val="FF0000"/>
              </a:solidFill>
              <a:latin typeface="黑体"/>
              <a:ea typeface="黑体"/>
            </a:endParaRPr>
          </a:p>
        </p:txBody>
      </p:sp>
      <p:sp>
        <p:nvSpPr>
          <p:cNvPr id="31" name="文本框 30"/>
          <p:cNvSpPr txBox="1"/>
          <p:nvPr/>
        </p:nvSpPr>
        <p:spPr>
          <a:xfrm>
            <a:off x="3310890" y="973455"/>
            <a:ext cx="1033780" cy="829945"/>
          </a:xfrm>
          <a:prstGeom prst="rect">
            <a:avLst/>
          </a:prstGeom>
          <a:noFill/>
          <a:ln>
            <a:solidFill>
              <a:srgbClr val="97B2C3"/>
            </a:solidFill>
          </a:ln>
        </p:spPr>
        <p:txBody>
          <a:bodyPr wrap="square">
            <a:spAutoFit/>
          </a:bodyPr>
          <a:lstStyle/>
          <a:p>
            <a:pPr algn="ctr"/>
            <a:r>
              <a:rPr lang="en-US" altLang="zh-CN" sz="4800" b="1">
                <a:solidFill>
                  <a:schemeClr val="tx1"/>
                </a:solidFill>
                <a:latin typeface="等线"/>
                <a:ea typeface="等线"/>
              </a:rPr>
              <a:t>02</a:t>
            </a:r>
            <a:endParaRPr lang="en-US" altLang="zh-CN" sz="4800" b="1">
              <a:solidFill>
                <a:schemeClr val="tx1"/>
              </a:solidFill>
              <a:latin typeface="等线"/>
              <a:ea typeface="等线"/>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6.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222302" y="951564"/>
            <a:ext cx="5873762" cy="5194300"/>
          </a:xfrm>
          <a:prstGeom prst="flowChartAlternateProcess">
            <a:avLst/>
          </a:prstGeom>
          <a:solidFill>
            <a:schemeClr val="lt1"/>
          </a:solidFill>
          <a:ln>
            <a:noFill/>
          </a:ln>
        </p:spPr>
        <p:txBody>
          <a:bodyPr vert="horz" wrap="square" lIns="0" tIns="0" rIns="0" bIns="0" numCol="1" spcCol="0" anchor="t" anchorCtr="0"/>
          <a:lstStyle/>
          <a:p>
            <a:pPr lvl="0" algn="l">
              <a:lnSpc>
                <a:spcPct val="130000"/>
              </a:lnSpc>
            </a:pPr>
            <a:r>
              <a:rPr lang="en-US" altLang="en-US" b="0">
                <a:solidFill>
                  <a:srgbClr val="333333"/>
                </a:solidFill>
                <a:latin typeface="FangSong"/>
                <a:ea typeface="FangSong"/>
              </a:rPr>
              <a:t>    </a:t>
            </a:r>
            <a:r>
              <a:rPr lang="zh-CN" altLang="zh-CN" b="0">
                <a:solidFill>
                  <a:srgbClr val="333333"/>
                </a:solidFill>
                <a:latin typeface="FangSong"/>
                <a:ea typeface="FangSong"/>
              </a:rPr>
              <a:t>我国目前能源形势是：能源产量迅速提升，但能源需求也在进一步上升；能源需求的增长与环境保护之间的矛盾进一步凸显。因此发展节能产业与开发绿色能源成为解决以上问题的重点。节能的途径多种多样，主要有结构节能、管理节能、技术节能等方面。</a:t>
            </a:r>
          </a:p>
          <a:p>
            <a:pPr lvl="0" algn="l">
              <a:lnSpc>
                <a:spcPct val="130000"/>
              </a:lnSpc>
            </a:pPr>
            <a:endParaRPr lang="en-US" altLang="en-US" b="0">
              <a:solidFill>
                <a:srgbClr val="333333"/>
              </a:solidFill>
              <a:latin typeface="FangSong"/>
              <a:ea typeface="FangSong"/>
            </a:endParaRPr>
          </a:p>
          <a:p>
            <a:pPr lvl="0" algn="l">
              <a:lnSpc>
                <a:spcPct val="130000"/>
              </a:lnSpc>
            </a:pPr>
            <a:r>
              <a:rPr lang="en-US" altLang="en-US" b="0">
                <a:solidFill>
                  <a:srgbClr val="1A1A1A"/>
                </a:solidFill>
                <a:latin typeface="FangSong"/>
                <a:ea typeface="FangSong"/>
              </a:rPr>
              <a:t>    </a:t>
            </a:r>
            <a:r>
              <a:rPr lang="zh-CN" altLang="zh-CN" b="0">
                <a:solidFill>
                  <a:srgbClr val="1A1A1A"/>
                </a:solidFill>
                <a:latin typeface="FangSong"/>
                <a:ea typeface="FangSong"/>
              </a:rPr>
              <a:t>能源生产和消费结构仍以煤炭为主。我国是世界上主要经济大国中最依赖于煤炭的国家。从图中可以看出，</a:t>
            </a:r>
            <a:r>
              <a:rPr lang="en-US" altLang="en-US" b="0">
                <a:solidFill>
                  <a:srgbClr val="1A1A1A"/>
                </a:solidFill>
                <a:latin typeface="FangSong"/>
                <a:ea typeface="FangSong"/>
              </a:rPr>
              <a:t>2022 </a:t>
            </a:r>
            <a:r>
              <a:rPr lang="zh-CN" altLang="zh-CN" b="0">
                <a:solidFill>
                  <a:srgbClr val="1A1A1A"/>
                </a:solidFill>
                <a:latin typeface="FangSong"/>
                <a:ea typeface="FangSong"/>
              </a:rPr>
              <a:t>年我国能源消费结构中，煤炭占</a:t>
            </a:r>
            <a:r>
              <a:rPr lang="en-US" altLang="en-US" b="0">
                <a:solidFill>
                  <a:srgbClr val="1A1A1A"/>
                </a:solidFill>
                <a:latin typeface="FangSong"/>
                <a:ea typeface="FangSong"/>
              </a:rPr>
              <a:t>56.2%</a:t>
            </a:r>
            <a:r>
              <a:rPr lang="zh-CN" altLang="zh-CN" b="0">
                <a:solidFill>
                  <a:srgbClr val="1A1A1A"/>
                </a:solidFill>
                <a:latin typeface="FangSong"/>
                <a:ea typeface="FangSong"/>
              </a:rPr>
              <a:t>，石油、天然气、非化石能源消费分别占</a:t>
            </a:r>
            <a:r>
              <a:rPr lang="en-US" altLang="en-US" b="0">
                <a:solidFill>
                  <a:srgbClr val="1A1A1A"/>
                </a:solidFill>
                <a:latin typeface="FangSong"/>
                <a:ea typeface="FangSong"/>
              </a:rPr>
              <a:t> 17.9%</a:t>
            </a:r>
            <a:r>
              <a:rPr lang="zh-CN" altLang="zh-CN" b="0">
                <a:solidFill>
                  <a:srgbClr val="1A1A1A"/>
                </a:solidFill>
                <a:latin typeface="FangSong"/>
                <a:ea typeface="FangSong"/>
              </a:rPr>
              <a:t>、</a:t>
            </a:r>
            <a:r>
              <a:rPr lang="en-US" altLang="en-US" b="0">
                <a:solidFill>
                  <a:srgbClr val="1A1A1A"/>
                </a:solidFill>
                <a:latin typeface="FangSong"/>
                <a:ea typeface="FangSong"/>
              </a:rPr>
              <a:t>8.4%</a:t>
            </a:r>
            <a:r>
              <a:rPr lang="zh-CN" altLang="zh-CN" b="0">
                <a:solidFill>
                  <a:srgbClr val="1A1A1A"/>
                </a:solidFill>
                <a:latin typeface="FangSong"/>
                <a:ea typeface="FangSong"/>
              </a:rPr>
              <a:t>、</a:t>
            </a:r>
            <a:r>
              <a:rPr lang="en-US" altLang="en-US" b="0">
                <a:solidFill>
                  <a:srgbClr val="1A1A1A"/>
                </a:solidFill>
                <a:latin typeface="FangSong"/>
                <a:ea typeface="FangSong"/>
              </a:rPr>
              <a:t>17.5%</a:t>
            </a:r>
            <a:r>
              <a:rPr lang="zh-CN" altLang="zh-CN" b="0">
                <a:solidFill>
                  <a:srgbClr val="1A1A1A"/>
                </a:solidFill>
                <a:latin typeface="FangSong"/>
                <a:ea typeface="FangSong"/>
              </a:rPr>
              <a:t>。相比</a:t>
            </a:r>
            <a:r>
              <a:rPr lang="en-US" altLang="en-US" b="0">
                <a:solidFill>
                  <a:srgbClr val="1A1A1A"/>
                </a:solidFill>
                <a:latin typeface="FangSong"/>
                <a:ea typeface="FangSong"/>
              </a:rPr>
              <a:t>2008</a:t>
            </a:r>
            <a:r>
              <a:rPr lang="zh-CN" altLang="zh-CN" b="0">
                <a:solidFill>
                  <a:srgbClr val="1A1A1A"/>
                </a:solidFill>
                <a:latin typeface="FangSong"/>
                <a:ea typeface="FangSong"/>
              </a:rPr>
              <a:t>年，非化石能源（</a:t>
            </a:r>
            <a:r>
              <a:rPr lang="en-US" altLang="en-US" b="0">
                <a:solidFill>
                  <a:srgbClr val="1A1A1A"/>
                </a:solidFill>
                <a:latin typeface="FangSong"/>
                <a:ea typeface="FangSong"/>
              </a:rPr>
              <a:t>2008</a:t>
            </a:r>
            <a:r>
              <a:rPr lang="zh-CN" altLang="zh-CN" b="0">
                <a:solidFill>
                  <a:srgbClr val="1A1A1A"/>
                </a:solidFill>
                <a:latin typeface="FangSong"/>
                <a:ea typeface="FangSong"/>
              </a:rPr>
              <a:t>年为</a:t>
            </a:r>
            <a:r>
              <a:rPr lang="en-US" altLang="en-US" b="0">
                <a:solidFill>
                  <a:srgbClr val="1A1A1A"/>
                </a:solidFill>
                <a:latin typeface="FangSong"/>
                <a:ea typeface="FangSong"/>
              </a:rPr>
              <a:t>9.5%</a:t>
            </a:r>
            <a:r>
              <a:rPr lang="zh-CN" altLang="zh-CN" b="0">
                <a:solidFill>
                  <a:srgbClr val="1A1A1A"/>
                </a:solidFill>
                <a:latin typeface="FangSong"/>
                <a:ea typeface="FangSong"/>
              </a:rPr>
              <a:t>且多为水电、核电）的占比显著提升，其中太阳能光伏发电发展最为迅</a:t>
            </a:r>
            <a:r>
              <a:rPr lang="zh-CN" altLang="zh-CN" b="0">
                <a:solidFill>
                  <a:srgbClr val="000000"/>
                </a:solidFill>
                <a:latin typeface="FangSong"/>
                <a:ea typeface="FangSong"/>
              </a:rPr>
              <a:t>速，年均增速47.68%。</a:t>
            </a:r>
          </a:p>
        </p:txBody>
      </p:sp>
      <p:grpSp>
        <p:nvGrpSpPr>
          <p:cNvPr id="3" name="组合 2"/>
          <p:cNvGrpSpPr/>
          <p:nvPr/>
        </p:nvGrpSpPr>
        <p:grpSpPr>
          <a:xfrm>
            <a:off x="132715" y="158115"/>
            <a:ext cx="4876165" cy="398780"/>
            <a:chOff x="209" y="249"/>
            <a:chExt cx="7679" cy="628"/>
          </a:xfrm>
        </p:grpSpPr>
        <p:sp>
          <p:nvSpPr>
            <p:cNvPr id="15" name="TextBox 7"/>
            <p:cNvSpPr txBox="1"/>
            <p:nvPr/>
          </p:nvSpPr>
          <p:spPr>
            <a:xfrm>
              <a:off x="974" y="249"/>
              <a:ext cx="6915" cy="628"/>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光伏发电的意义</a:t>
              </a:r>
            </a:p>
          </p:txBody>
        </p:sp>
        <p:sp>
          <p:nvSpPr>
            <p:cNvPr id="16" name="Oval 15"/>
            <p:cNvSpPr/>
            <p:nvPr/>
          </p:nvSpPr>
          <p:spPr>
            <a:xfrm>
              <a:off x="209" y="301"/>
              <a:ext cx="524" cy="528"/>
            </a:xfrm>
            <a:custGeom>
              <a:avLst/>
              <a:gdLst>
                <a:gd name="connsiteX0" fmla="*/ 116997 w 605592"/>
                <a:gd name="connsiteY0" fmla="*/ 132804 h 446468"/>
                <a:gd name="connsiteX1" fmla="*/ 605592 w 605592"/>
                <a:gd name="connsiteY1" fmla="*/ 132804 h 446468"/>
                <a:gd name="connsiteX2" fmla="*/ 555359 w 605592"/>
                <a:gd name="connsiteY2" fmla="*/ 446468 h 446468"/>
                <a:gd name="connsiteX3" fmla="*/ 116997 w 605592"/>
                <a:gd name="connsiteY3" fmla="*/ 446468 h 446468"/>
                <a:gd name="connsiteX4" fmla="*/ 0 w 605592"/>
                <a:gd name="connsiteY4" fmla="*/ 0 h 446468"/>
                <a:gd name="connsiteX5" fmla="*/ 137120 w 605592"/>
                <a:gd name="connsiteY5" fmla="*/ 0 h 446468"/>
                <a:gd name="connsiteX6" fmla="*/ 153635 w 605592"/>
                <a:gd name="connsiteY6" fmla="*/ 27991 h 446468"/>
                <a:gd name="connsiteX7" fmla="*/ 438423 w 605592"/>
                <a:gd name="connsiteY7" fmla="*/ 27991 h 446468"/>
                <a:gd name="connsiteX8" fmla="*/ 438423 w 605592"/>
                <a:gd name="connsiteY8" fmla="*/ 91455 h 446468"/>
                <a:gd name="connsiteX9" fmla="*/ 69670 w 605592"/>
                <a:gd name="connsiteY9" fmla="*/ 91455 h 446468"/>
                <a:gd name="connsiteX10" fmla="*/ 69670 w 605592"/>
                <a:gd name="connsiteY10" fmla="*/ 446468 h 446468"/>
                <a:gd name="connsiteX11" fmla="*/ 0 w 605592"/>
                <a:gd name="connsiteY11" fmla="*/ 446468 h 44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6089714" y="1076398"/>
            <a:ext cx="5883964" cy="513296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mc="http://schemas.openxmlformats.org/markup-compatibility/2006" xmlns:p14="http://schemas.microsoft.com/office/powerpoint/2010/main" xmlns:a="http://schemas.openxmlformats.org/drawingml/2006/main" xmlns:r="http://schemas.openxmlformats.org/officeDocument/2006/relationships" xmlns:p="http://schemas.openxmlformats.org/presentationml/2006/main">
  <p:cSld>
    <p:bg>
      <p:bgPr>
        <a:blipFill>
          <a:blip r:embed="rId3" cstate="email"/>
          <a:stretch>
            <a:fillRect/>
          </a:stretch>
        </a:blipFill>
        <a:effectLst/>
      </p:bgPr>
    </p:bg>
    <p:spTree>
      <p:nvGrpSpPr>
        <p:cNvPr id="1" name=""/>
        <p:cNvGrpSpPr/>
        <p:nvPr/>
      </p:nvGrpSpPr>
      <p:grpSpPr>
        <a:xfrm>
          <a:off x="0" y="0"/>
          <a:ext cx="0" cy="0"/>
          <a:chOff x="0" y="0"/>
          <a:chExt cx="0" cy="0"/>
        </a:xfrm>
      </p:grpSpPr>
      <p:grpSp>
        <p:nvGrpSpPr>
          <p:cNvPr id="5" name="组合 4"/>
          <p:cNvGrpSpPr/>
          <p:nvPr/>
        </p:nvGrpSpPr>
        <p:grpSpPr>
          <a:xfrm>
            <a:off x="19050" y="1931035"/>
            <a:ext cx="7920990" cy="1449070"/>
            <a:chOff x="30" y="3041"/>
            <a:chExt cx="12474" cy="2282"/>
          </a:xfrm>
        </p:grpSpPr>
        <p:sp>
          <p:nvSpPr>
            <p:cNvPr id="4" name="文本框 3"/>
            <p:cNvSpPr txBox="1"/>
            <p:nvPr/>
          </p:nvSpPr>
          <p:spPr>
            <a:xfrm rot="0">
              <a:off x="1660" y="3053"/>
              <a:ext cx="8980" cy="1300"/>
            </a:xfrm>
            <a:prstGeom prst="rect">
              <a:avLst/>
            </a:prstGeom>
            <a:noFill/>
          </p:spPr>
          <p:txBody>
            <a:bodyPr wrap="square">
              <a:spAutoFit/>
            </a:bodyPr>
            <a:lstStyle/>
            <a:p>
              <a:pPr lvl="0" algn="ctr"/>
              <a:r>
                <a:rPr lang="zh-CN" altLang="zh-CN" sz="4800" b="1">
                  <a:latin typeface="SimHei"/>
                  <a:ea typeface="SimHei"/>
                </a:rPr>
                <a:t>光伏发电的原理</a:t>
              </a:r>
            </a:p>
          </p:txBody>
        </p:sp>
        <p:sp>
          <p:nvSpPr>
            <p:cNvPr id="8" name="文本框 7"/>
            <p:cNvSpPr txBox="1"/>
            <p:nvPr/>
          </p:nvSpPr>
          <p:spPr>
            <a:xfrm rot="0">
              <a:off x="-123" y="4486"/>
              <a:ext cx="12480" cy="570"/>
            </a:xfrm>
            <a:prstGeom prst="rect">
              <a:avLst/>
            </a:prstGeom>
            <a:noFill/>
          </p:spPr>
          <p:txBody>
            <a:bodyPr wrap="square">
              <a:spAutoFit/>
            </a:bodyPr>
            <a:lstStyle/>
            <a:p>
              <a:pPr lvl="0" algn="ctr"/>
              <a:r>
                <a:rPr lang="en-US" altLang="en-US" sz="1800">
                  <a:solidFill>
                    <a:srgbClr val="007FBA"/>
                  </a:solidFill>
                  <a:latin typeface="汉仪旗黑X1-55W"/>
                  <a:ea typeface="汉仪旗黑X1-55W"/>
                </a:rPr>
                <a:t>Principle of photovoltaic power generation</a:t>
              </a:r>
            </a:p>
          </p:txBody>
        </p:sp>
        <p:sp>
          <p:nvSpPr>
            <p:cNvPr id="3" name="任意多边形: 形状 2"/>
            <p:cNvSpPr/>
            <p:nvPr/>
          </p:nvSpPr>
          <p:spPr>
            <a:xfrm>
              <a:off x="474" y="3641"/>
              <a:ext cx="11166" cy="1682"/>
            </a:xfrm>
            <a:custGeom>
              <a:avLst/>
              <a:gdLst>
                <a:gd name="connsiteX0" fmla="*/ 419100 w 8115300"/>
                <a:gd name="connsiteY0" fmla="*/ 0 h 1009650"/>
                <a:gd name="connsiteX1" fmla="*/ 0 w 8115300"/>
                <a:gd name="connsiteY1" fmla="*/ 0 h 1009650"/>
                <a:gd name="connsiteX2" fmla="*/ 0 w 8115300"/>
                <a:gd name="connsiteY2" fmla="*/ 1009650 h 1009650"/>
                <a:gd name="connsiteX3" fmla="*/ 8115300 w 8115300"/>
                <a:gd name="connsiteY3" fmla="*/ 1009650 h 1009650"/>
                <a:gd name="connsiteX4" fmla="*/ 8115300 w 8115300"/>
                <a:gd name="connsiteY4" fmla="*/ 114300 h 1009650"/>
                <a:gd name="connsiteX5" fmla="*/ 7772400 w 8115300"/>
                <a:gd name="connsiteY5" fmla="*/ 114300 h 1009650"/>
                <a:gd name="connsiteX0-1" fmla="*/ 419100 w 8115300"/>
                <a:gd name="connsiteY0-2" fmla="*/ 0 h 1009650"/>
                <a:gd name="connsiteX1-3" fmla="*/ 0 w 8115300"/>
                <a:gd name="connsiteY1-4" fmla="*/ 0 h 1009650"/>
                <a:gd name="connsiteX2-5" fmla="*/ 0 w 8115300"/>
                <a:gd name="connsiteY2-6" fmla="*/ 1009650 h 1009650"/>
                <a:gd name="connsiteX3-7" fmla="*/ 8115300 w 8115300"/>
                <a:gd name="connsiteY3-8" fmla="*/ 1009650 h 1009650"/>
                <a:gd name="connsiteX4-9" fmla="*/ 8115300 w 8115300"/>
                <a:gd name="connsiteY4-10" fmla="*/ 114300 h 1009650"/>
                <a:gd name="connsiteX5-11" fmla="*/ 7562973 w 8115300"/>
                <a:gd name="connsiteY5-12" fmla="*/ 4762 h 1009650"/>
                <a:gd name="connsiteX0-13" fmla="*/ 419100 w 8175133"/>
                <a:gd name="connsiteY0-14" fmla="*/ 0 h 1009650"/>
                <a:gd name="connsiteX1-15" fmla="*/ 0 w 8175133"/>
                <a:gd name="connsiteY1-16" fmla="*/ 0 h 1009650"/>
                <a:gd name="connsiteX2-17" fmla="*/ 0 w 8175133"/>
                <a:gd name="connsiteY2-18" fmla="*/ 1009650 h 1009650"/>
                <a:gd name="connsiteX3-19" fmla="*/ 8115300 w 8175133"/>
                <a:gd name="connsiteY3-20" fmla="*/ 1009650 h 1009650"/>
                <a:gd name="connsiteX4-21" fmla="*/ 8175133 w 8175133"/>
                <a:gd name="connsiteY4-22" fmla="*/ 2381 h 1009650"/>
                <a:gd name="connsiteX5-23" fmla="*/ 7562973 w 8175133"/>
                <a:gd name="connsiteY5-24" fmla="*/ 4762 h 1009650"/>
                <a:gd name="connsiteX0-25" fmla="*/ 419100 w 8115300"/>
                <a:gd name="connsiteY0-26" fmla="*/ 0 h 1009650"/>
                <a:gd name="connsiteX1-27" fmla="*/ 0 w 8115300"/>
                <a:gd name="connsiteY1-28" fmla="*/ 0 h 1009650"/>
                <a:gd name="connsiteX2-29" fmla="*/ 0 w 8115300"/>
                <a:gd name="connsiteY2-30" fmla="*/ 1009650 h 1009650"/>
                <a:gd name="connsiteX3-31" fmla="*/ 8115300 w 8115300"/>
                <a:gd name="connsiteY3-32" fmla="*/ 1009650 h 1009650"/>
                <a:gd name="connsiteX4-33" fmla="*/ 8055455 w 8115300"/>
                <a:gd name="connsiteY4-34" fmla="*/ 4762 h 1009650"/>
                <a:gd name="connsiteX5-35" fmla="*/ 7562973 w 8115300"/>
                <a:gd name="connsiteY5-36" fmla="*/ 4762 h 1009650"/>
                <a:gd name="connsiteX0-37" fmla="*/ 419100 w 8115300"/>
                <a:gd name="connsiteY0-38" fmla="*/ 0 h 1009650"/>
                <a:gd name="connsiteX1-39" fmla="*/ 0 w 8115300"/>
                <a:gd name="connsiteY1-40" fmla="*/ 0 h 1009650"/>
                <a:gd name="connsiteX2-41" fmla="*/ 0 w 8115300"/>
                <a:gd name="connsiteY2-42" fmla="*/ 1009650 h 1009650"/>
                <a:gd name="connsiteX3-43" fmla="*/ 8115300 w 8115300"/>
                <a:gd name="connsiteY3-44" fmla="*/ 1009650 h 1009650"/>
                <a:gd name="connsiteX4-45" fmla="*/ 8115287 w 8115300"/>
                <a:gd name="connsiteY4-46" fmla="*/ 7144 h 1009650"/>
                <a:gd name="connsiteX5-47" fmla="*/ 7562973 w 8115300"/>
                <a:gd name="connsiteY5-48" fmla="*/ 4762 h 1009650"/>
                <a:gd name="connsiteX0-49" fmla="*/ 419100 w 8115300"/>
                <a:gd name="connsiteY0-50" fmla="*/ 0 h 1009650"/>
                <a:gd name="connsiteX1-51" fmla="*/ 0 w 8115300"/>
                <a:gd name="connsiteY1-52" fmla="*/ 0 h 1009650"/>
                <a:gd name="connsiteX2-53" fmla="*/ 0 w 8115300"/>
                <a:gd name="connsiteY2-54" fmla="*/ 1009650 h 1009650"/>
                <a:gd name="connsiteX3-55" fmla="*/ 8115300 w 8115300"/>
                <a:gd name="connsiteY3-56" fmla="*/ 1009650 h 1009650"/>
                <a:gd name="connsiteX4-57" fmla="*/ 8115287 w 8115300"/>
                <a:gd name="connsiteY4-58" fmla="*/ 7144 h 1009650"/>
                <a:gd name="connsiteX5-59" fmla="*/ 6814989 w 8115300"/>
                <a:gd name="connsiteY5-60" fmla="*/ 4762 h 1009650"/>
                <a:gd name="connsiteX0-61" fmla="*/ 808055 w 8115300"/>
                <a:gd name="connsiteY0-62" fmla="*/ 0 h 1009650"/>
                <a:gd name="connsiteX1-63" fmla="*/ 0 w 8115300"/>
                <a:gd name="connsiteY1-64" fmla="*/ 0 h 1009650"/>
                <a:gd name="connsiteX2-65" fmla="*/ 0 w 8115300"/>
                <a:gd name="connsiteY2-66" fmla="*/ 1009650 h 1009650"/>
                <a:gd name="connsiteX3-67" fmla="*/ 8115300 w 8115300"/>
                <a:gd name="connsiteY3-68" fmla="*/ 1009650 h 1009650"/>
                <a:gd name="connsiteX4-69" fmla="*/ 8115287 w 8115300"/>
                <a:gd name="connsiteY4-70" fmla="*/ 7144 h 1009650"/>
                <a:gd name="connsiteX5-71" fmla="*/ 6814989 w 8115300"/>
                <a:gd name="connsiteY5-72" fmla="*/ 4762 h 1009650"/>
                <a:gd name="connsiteX0-73" fmla="*/ 1645799 w 8115300"/>
                <a:gd name="connsiteY0-74" fmla="*/ 2381 h 1009650"/>
                <a:gd name="connsiteX1-75" fmla="*/ 0 w 8115300"/>
                <a:gd name="connsiteY1-76" fmla="*/ 0 h 1009650"/>
                <a:gd name="connsiteX2-77" fmla="*/ 0 w 8115300"/>
                <a:gd name="connsiteY2-78" fmla="*/ 1009650 h 1009650"/>
                <a:gd name="connsiteX3-79" fmla="*/ 8115300 w 8115300"/>
                <a:gd name="connsiteY3-80" fmla="*/ 1009650 h 1009650"/>
                <a:gd name="connsiteX4-81" fmla="*/ 8115287 w 8115300"/>
                <a:gd name="connsiteY4-82" fmla="*/ 7144 h 1009650"/>
                <a:gd name="connsiteX5-83" fmla="*/ 6814989 w 8115300"/>
                <a:gd name="connsiteY5-84" fmla="*/ 4762 h 1009650"/>
                <a:gd name="connsiteX0-85" fmla="*/ 1645799 w 8115300"/>
                <a:gd name="connsiteY0-86" fmla="*/ 2381 h 1009650"/>
                <a:gd name="connsiteX1-87" fmla="*/ 0 w 8115300"/>
                <a:gd name="connsiteY1-88" fmla="*/ 0 h 1009650"/>
                <a:gd name="connsiteX2-89" fmla="*/ 0 w 8115300"/>
                <a:gd name="connsiteY2-90" fmla="*/ 1009650 h 1009650"/>
                <a:gd name="connsiteX3-91" fmla="*/ 8115300 w 8115300"/>
                <a:gd name="connsiteY3-92" fmla="*/ 1009650 h 1009650"/>
                <a:gd name="connsiteX4-93" fmla="*/ 8115287 w 8115300"/>
                <a:gd name="connsiteY4-94" fmla="*/ 7144 h 1009650"/>
                <a:gd name="connsiteX5-95" fmla="*/ 6276445 w 8115300"/>
                <a:gd name="connsiteY5-96" fmla="*/ 7143 h 1009650"/>
                <a:gd name="connsiteX0-97" fmla="*/ 1645799 w 8115300"/>
                <a:gd name="connsiteY0-98" fmla="*/ 2381 h 1009650"/>
                <a:gd name="connsiteX1-99" fmla="*/ 0 w 8115300"/>
                <a:gd name="connsiteY1-100" fmla="*/ 0 h 1009650"/>
                <a:gd name="connsiteX2-101" fmla="*/ 0 w 8115300"/>
                <a:gd name="connsiteY2-102" fmla="*/ 1009650 h 1009650"/>
                <a:gd name="connsiteX3-103" fmla="*/ 8115300 w 8115300"/>
                <a:gd name="connsiteY3-104" fmla="*/ 1009650 h 1009650"/>
                <a:gd name="connsiteX4-105" fmla="*/ 8115287 w 8115300"/>
                <a:gd name="connsiteY4-106" fmla="*/ 7144 h 1009650"/>
                <a:gd name="connsiteX5-107" fmla="*/ 6276445 w 8115300"/>
                <a:gd name="connsiteY5-108" fmla="*/ 11906 h 1009650"/>
                <a:gd name="connsiteX0-109" fmla="*/ 1645799 w 8115300"/>
                <a:gd name="connsiteY0-110" fmla="*/ 2381 h 1009650"/>
                <a:gd name="connsiteX1-111" fmla="*/ 0 w 8115300"/>
                <a:gd name="connsiteY1-112" fmla="*/ 0 h 1009650"/>
                <a:gd name="connsiteX2-113" fmla="*/ 0 w 8115300"/>
                <a:gd name="connsiteY2-114" fmla="*/ 1009650 h 1009650"/>
                <a:gd name="connsiteX3-115" fmla="*/ 8115300 w 8115300"/>
                <a:gd name="connsiteY3-116" fmla="*/ 1009650 h 1009650"/>
                <a:gd name="connsiteX4-117" fmla="*/ 8115287 w 8115300"/>
                <a:gd name="connsiteY4-118" fmla="*/ 7144 h 1009650"/>
                <a:gd name="connsiteX5-119" fmla="*/ 6216600 w 8115300"/>
                <a:gd name="connsiteY5-120" fmla="*/ 4763 h 1009650"/>
                <a:gd name="connsiteX0-121" fmla="*/ 1645799 w 8115300"/>
                <a:gd name="connsiteY0-122" fmla="*/ 2381 h 1009650"/>
                <a:gd name="connsiteX1-123" fmla="*/ 0 w 8115300"/>
                <a:gd name="connsiteY1-124" fmla="*/ 0 h 1009650"/>
                <a:gd name="connsiteX2-125" fmla="*/ 0 w 8115300"/>
                <a:gd name="connsiteY2-126" fmla="*/ 1009650 h 1009650"/>
                <a:gd name="connsiteX3-127" fmla="*/ 8115300 w 8115300"/>
                <a:gd name="connsiteY3-128" fmla="*/ 1009650 h 1009650"/>
                <a:gd name="connsiteX4-129" fmla="*/ 8115287 w 8115300"/>
                <a:gd name="connsiteY4-130" fmla="*/ 7144 h 1009650"/>
                <a:gd name="connsiteX5-131" fmla="*/ 6635479 w 8115300"/>
                <a:gd name="connsiteY5-132" fmla="*/ 4763 h 1009650"/>
                <a:gd name="connsiteX0-133" fmla="*/ 1645799 w 8115300"/>
                <a:gd name="connsiteY0-134" fmla="*/ 2381 h 1009650"/>
                <a:gd name="connsiteX1-135" fmla="*/ 0 w 8115300"/>
                <a:gd name="connsiteY1-136" fmla="*/ 0 h 1009650"/>
                <a:gd name="connsiteX2-137" fmla="*/ 0 w 8115300"/>
                <a:gd name="connsiteY2-138" fmla="*/ 1009650 h 1009650"/>
                <a:gd name="connsiteX3-139" fmla="*/ 8115300 w 8115300"/>
                <a:gd name="connsiteY3-140" fmla="*/ 1009650 h 1009650"/>
                <a:gd name="connsiteX4-141" fmla="*/ 8115287 w 8115300"/>
                <a:gd name="connsiteY4-142" fmla="*/ 7144 h 1009650"/>
                <a:gd name="connsiteX5-143" fmla="*/ 6396123 w 8115300"/>
                <a:gd name="connsiteY5-144" fmla="*/ 4763 h 1009650"/>
                <a:gd name="connsiteX0-145" fmla="*/ 1645799 w 8115300"/>
                <a:gd name="connsiteY0-146" fmla="*/ 2381 h 1009650"/>
                <a:gd name="connsiteX1-147" fmla="*/ 0 w 8115300"/>
                <a:gd name="connsiteY1-148" fmla="*/ 0 h 1009650"/>
                <a:gd name="connsiteX2-149" fmla="*/ 0 w 8115300"/>
                <a:gd name="connsiteY2-150" fmla="*/ 1009650 h 1009650"/>
                <a:gd name="connsiteX3-151" fmla="*/ 8115300 w 8115300"/>
                <a:gd name="connsiteY3-152" fmla="*/ 1009650 h 1009650"/>
                <a:gd name="connsiteX4-153" fmla="*/ 8115287 w 8115300"/>
                <a:gd name="connsiteY4-154" fmla="*/ 7144 h 1009650"/>
                <a:gd name="connsiteX5-155" fmla="*/ 6915097 w 8115300"/>
                <a:gd name="connsiteY5-156" fmla="*/ 4763 h 1009650"/>
                <a:gd name="connsiteX0-157" fmla="*/ 1258628 w 8115300"/>
                <a:gd name="connsiteY0-158" fmla="*/ 2381 h 1009650"/>
                <a:gd name="connsiteX1-159" fmla="*/ 0 w 8115300"/>
                <a:gd name="connsiteY1-160" fmla="*/ 0 h 1009650"/>
                <a:gd name="connsiteX2-161" fmla="*/ 0 w 8115300"/>
                <a:gd name="connsiteY2-162" fmla="*/ 1009650 h 1009650"/>
                <a:gd name="connsiteX3-163" fmla="*/ 8115300 w 8115300"/>
                <a:gd name="connsiteY3-164" fmla="*/ 1009650 h 1009650"/>
                <a:gd name="connsiteX4-165" fmla="*/ 8115287 w 8115300"/>
                <a:gd name="connsiteY4-166" fmla="*/ 7144 h 1009650"/>
                <a:gd name="connsiteX5-167" fmla="*/ 6915097 w 8115300"/>
                <a:gd name="connsiteY5-168" fmla="*/ 4763 h 10096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1166" h="1682">
                  <a:moveTo>
                    <a:pt x="1732" y="4"/>
                  </a:moveTo>
                  <a:lnTo>
                    <a:pt x="0" y="0"/>
                  </a:lnTo>
                  <a:lnTo>
                    <a:pt x="0" y="1682"/>
                  </a:lnTo>
                  <a:lnTo>
                    <a:pt x="11166" y="1682"/>
                  </a:lnTo>
                  <a:cubicBezTo>
                    <a:pt x="11166" y="1125"/>
                    <a:pt x="11166" y="569"/>
                    <a:pt x="11166" y="12"/>
                  </a:cubicBezTo>
                  <a:lnTo>
                    <a:pt x="9515" y="8"/>
                  </a:lnTo>
                </a:path>
              </a:pathLst>
            </a:custGeom>
            <a:ln w="6350">
              <a:solidFill>
                <a:srgbClr val="97B2C3"/>
              </a:solidFill>
              <a:prstDash val="solid"/>
              <a:miter/>
            </a:ln>
          </p:spPr>
          <p:txBody>
            <a:bodyPr anchor="ctr"/>
            <a:lstStyle/>
            <a:p>
              <a:pPr algn="ctr"/>
              <a:endParaRPr lang="zh-CN" altLang="en-US">
                <a:solidFill>
                  <a:schemeClr val="tx1"/>
                </a:solidFill>
              </a:endParaRPr>
            </a:p>
          </p:txBody>
        </p:sp>
      </p:grpSp>
      <p:sp>
        <p:nvSpPr>
          <p:cNvPr id="31" name="文本框 30"/>
          <p:cNvSpPr txBox="1"/>
          <p:nvPr/>
        </p:nvSpPr>
        <p:spPr>
          <a:xfrm>
            <a:off x="3310890" y="973455"/>
            <a:ext cx="1033780" cy="829945"/>
          </a:xfrm>
          <a:prstGeom prst="rect">
            <a:avLst/>
          </a:prstGeom>
          <a:noFill/>
          <a:ln>
            <a:solidFill>
              <a:srgbClr val="97B2C3"/>
            </a:solidFill>
          </a:ln>
        </p:spPr>
        <p:txBody>
          <a:bodyPr wrap="square">
            <a:spAutoFit/>
          </a:bodyPr>
          <a:lstStyle/>
          <a:p>
            <a:pPr algn="ctr"/>
            <a:r>
              <a:rPr lang="en-US" altLang="zh-CN" sz="4800" b="1">
                <a:solidFill>
                  <a:schemeClr val="tx1"/>
                </a:solidFill>
                <a:latin typeface="等线"/>
                <a:ea typeface="等线"/>
              </a:rPr>
              <a:t>03</a:t>
            </a:r>
            <a:endParaRPr lang="en-US" altLang="zh-CN" sz="4800" b="1">
              <a:solidFill>
                <a:schemeClr val="tx1"/>
              </a:solidFill>
              <a:latin typeface="等线"/>
              <a:ea typeface="等线"/>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214936" y="791601"/>
            <a:ext cx="6582104" cy="5893060"/>
          </a:xfrm>
          <a:prstGeom prst="flowChartAlternateProcess">
            <a:avLst/>
          </a:prstGeom>
          <a:solidFill>
            <a:schemeClr val="lt1"/>
          </a:solidFill>
          <a:ln>
            <a:noFill/>
          </a:ln>
        </p:spPr>
        <p:txBody>
          <a:bodyPr vert="horz" wrap="square" lIns="0" tIns="0" rIns="0" bIns="0" numCol="1" spcCol="0" anchor="t" anchorCtr="0"/>
          <a:lstStyle/>
          <a:p>
            <a:pPr lvl="0" algn="l">
              <a:lnSpc>
                <a:spcPct val="150000"/>
              </a:lnSpc>
            </a:pPr>
            <a:r>
              <a:rPr lang="zh-CN" altLang="zh-CN" b="1">
                <a:solidFill>
                  <a:srgbClr val="333333"/>
                </a:solidFill>
                <a:latin typeface="SimHei"/>
                <a:ea typeface="SimHei"/>
              </a:rPr>
              <a:t>定义</a:t>
            </a:r>
          </a:p>
          <a:p>
            <a:pPr lvl="0">
              <a:lnSpc>
                <a:spcPct val="100000"/>
              </a:lnSpc>
            </a:pPr>
            <a:r>
              <a:rPr lang="en-US" altLang="en-US">
                <a:solidFill>
                  <a:srgbClr val="333333"/>
                </a:solidFill>
                <a:latin typeface="FangSong"/>
                <a:ea typeface="FangSong"/>
              </a:rPr>
              <a:t>    </a:t>
            </a:r>
            <a:r>
              <a:rPr lang="zh-CN" altLang="zh-CN">
                <a:solidFill>
                  <a:srgbClr val="333333"/>
                </a:solidFill>
                <a:latin typeface="FangSong"/>
                <a:ea typeface="FangSong"/>
              </a:rPr>
              <a:t>是指仅仅依靠太阳能电池供电的光伏发电系统或主要依靠太阳能电池供电的光伏发电系统，在必要时可以由油机发电、风力发电、电网电源或其他电源作为补充。</a:t>
            </a:r>
          </a:p>
          <a:p>
            <a:pPr lvl="0">
              <a:lnSpc>
                <a:spcPct val="100000"/>
              </a:lnSpc>
            </a:pPr>
            <a:r>
              <a:rPr lang="zh-CN" altLang="zh-CN">
                <a:solidFill>
                  <a:srgbClr val="333333"/>
                </a:solidFill>
                <a:latin typeface="FangSong"/>
                <a:ea typeface="FangSong"/>
              </a:rPr>
              <a:t>从电力系统来说，kW级以上的独立光伏发电系统也称为</a:t>
            </a:r>
            <a:r>
              <a:rPr lang="zh-CN" altLang="zh-CN" b="1">
                <a:solidFill>
                  <a:srgbClr val="333333"/>
                </a:solidFill>
                <a:latin typeface="FangSong"/>
                <a:ea typeface="FangSong"/>
              </a:rPr>
              <a:t>离网型光伏发电系统</a:t>
            </a:r>
            <a:r>
              <a:rPr lang="zh-CN" altLang="zh-CN">
                <a:solidFill>
                  <a:srgbClr val="333333"/>
                </a:solidFill>
                <a:latin typeface="FangSong"/>
                <a:ea typeface="FangSong"/>
              </a:rPr>
              <a:t>。</a:t>
            </a:r>
          </a:p>
          <a:p>
            <a:pPr lvl="0">
              <a:lnSpc>
                <a:spcPct val="100000"/>
              </a:lnSpc>
            </a:pPr>
            <a:endParaRPr lang="en-US" altLang="en-US">
              <a:solidFill>
                <a:srgbClr val="333333"/>
              </a:solidFill>
              <a:latin typeface="Open Sans"/>
              <a:ea typeface="Open Sans"/>
            </a:endParaRPr>
          </a:p>
          <a:p>
            <a:pPr lvl="0" algn="l">
              <a:lnSpc>
                <a:spcPct val="150000"/>
              </a:lnSpc>
            </a:pPr>
            <a:r>
              <a:rPr lang="zh-CN" altLang="zh-CN" b="1">
                <a:solidFill>
                  <a:srgbClr val="333333"/>
                </a:solidFill>
                <a:latin typeface="SimHei"/>
                <a:ea typeface="SimHei"/>
              </a:rPr>
              <a:t>工作原理</a:t>
            </a:r>
          </a:p>
          <a:p>
            <a:pPr lvl="0">
              <a:lnSpc>
                <a:spcPct val="100000"/>
              </a:lnSpc>
            </a:pPr>
            <a:r>
              <a:rPr lang="en-US" altLang="en-US">
                <a:solidFill>
                  <a:srgbClr val="333333"/>
                </a:solidFill>
                <a:latin typeface="Open Sans"/>
                <a:ea typeface="Open Sans"/>
              </a:rPr>
              <a:t>      </a:t>
            </a:r>
            <a:r>
              <a:rPr lang="zh-CN" altLang="zh-CN">
                <a:solidFill>
                  <a:srgbClr val="333333"/>
                </a:solidFill>
                <a:latin typeface="FangSong"/>
                <a:ea typeface="FangSong"/>
              </a:rPr>
              <a:t>白天，在光照条件下，太阳电池组件</a:t>
            </a:r>
            <a:r>
              <a:rPr lang="zh-CN" altLang="zh-CN" b="1">
                <a:solidFill>
                  <a:srgbClr val="333333"/>
                </a:solidFill>
                <a:latin typeface="FangSong"/>
                <a:ea typeface="FangSong"/>
              </a:rPr>
              <a:t>产生一定的电动势</a:t>
            </a:r>
            <a:r>
              <a:rPr lang="zh-CN" altLang="zh-CN">
                <a:solidFill>
                  <a:srgbClr val="333333"/>
                </a:solidFill>
                <a:latin typeface="FangSong"/>
                <a:ea typeface="FangSong"/>
              </a:rPr>
              <a:t>，通过组件的串并联形成太阳能电池方阵，使得方阵电压达到系统输入电压的要求。再通过充放电控制器对蓄电池进行充电，</a:t>
            </a:r>
            <a:r>
              <a:rPr lang="zh-CN" altLang="zh-CN" b="1">
                <a:solidFill>
                  <a:srgbClr val="333333"/>
                </a:solidFill>
                <a:latin typeface="FangSong"/>
                <a:ea typeface="FangSong"/>
              </a:rPr>
              <a:t>将由光能转换而来的电能贮存起来</a:t>
            </a:r>
            <a:r>
              <a:rPr lang="zh-CN" altLang="zh-CN">
                <a:solidFill>
                  <a:srgbClr val="333333"/>
                </a:solidFill>
                <a:latin typeface="FangSong"/>
                <a:ea typeface="FangSong"/>
              </a:rPr>
              <a:t>。</a:t>
            </a:r>
          </a:p>
          <a:p>
            <a:pPr lvl="0">
              <a:lnSpc>
                <a:spcPct val="100000"/>
              </a:lnSpc>
            </a:pPr>
            <a:r>
              <a:rPr lang="en-US" altLang="en-US">
                <a:solidFill>
                  <a:srgbClr val="333333"/>
                </a:solidFill>
                <a:latin typeface="FangSong"/>
                <a:ea typeface="FangSong"/>
              </a:rPr>
              <a:t>    </a:t>
            </a:r>
            <a:r>
              <a:rPr lang="zh-CN" altLang="zh-CN">
                <a:solidFill>
                  <a:srgbClr val="333333"/>
                </a:solidFill>
                <a:latin typeface="FangSong"/>
                <a:ea typeface="FangSong"/>
              </a:rPr>
              <a:t>晚上，蓄电池组为逆变器提供输入电，通过</a:t>
            </a:r>
            <a:r>
              <a:rPr lang="zh-CN" altLang="zh-CN" b="1">
                <a:solidFill>
                  <a:srgbClr val="333333"/>
                </a:solidFill>
                <a:latin typeface="FangSong"/>
                <a:ea typeface="FangSong"/>
              </a:rPr>
              <a:t>逆变器</a:t>
            </a:r>
            <a:r>
              <a:rPr lang="zh-CN" altLang="zh-CN">
                <a:solidFill>
                  <a:srgbClr val="333333"/>
                </a:solidFill>
                <a:latin typeface="FangSong"/>
                <a:ea typeface="FangSong"/>
              </a:rPr>
              <a:t>的作用，</a:t>
            </a:r>
            <a:r>
              <a:rPr lang="zh-CN" altLang="zh-CN" b="1">
                <a:solidFill>
                  <a:srgbClr val="333333"/>
                </a:solidFill>
                <a:latin typeface="FangSong"/>
                <a:ea typeface="FangSong"/>
              </a:rPr>
              <a:t>将直流电转换成交流电</a:t>
            </a:r>
            <a:r>
              <a:rPr lang="zh-CN" altLang="zh-CN">
                <a:solidFill>
                  <a:srgbClr val="333333"/>
                </a:solidFill>
                <a:latin typeface="FangSong"/>
                <a:ea typeface="FangSong"/>
              </a:rPr>
              <a:t>，输送到配电柜，由配电柜的切换作用进行供电。蓄电池组的放电情况由控制器进行控制，保证蓄电池的正常使用。</a:t>
            </a:r>
          </a:p>
          <a:p>
            <a:pPr lvl="0">
              <a:lnSpc>
                <a:spcPct val="100000"/>
              </a:lnSpc>
            </a:pPr>
            <a:r>
              <a:rPr lang="en-US" altLang="en-US">
                <a:solidFill>
                  <a:srgbClr val="333333"/>
                </a:solidFill>
                <a:latin typeface="FangSong"/>
                <a:ea typeface="FangSong"/>
              </a:rPr>
              <a:t>    </a:t>
            </a:r>
            <a:r>
              <a:rPr lang="zh-CN" altLang="zh-CN">
                <a:solidFill>
                  <a:srgbClr val="333333"/>
                </a:solidFill>
                <a:latin typeface="FangSong"/>
                <a:ea typeface="FangSong"/>
              </a:rPr>
              <a:t>光伏电站系统还应有限荷保护和防雷装置，以保护系统设备的过负载运行及免遭雷击，维护系统设备的安全使用。</a:t>
            </a: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光伏发电的原理</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pic>
        <p:nvPicPr>
          <p:cNvPr id="19" name=""/>
          <p:cNvPicPr>
            <a:picLocks noChangeAspect="1"/>
          </p:cNvPicPr>
          <p:nvPr/>
        </p:nvPicPr>
        <p:blipFill>
          <a:blip r:embed="rId3"/>
          <a:stretch/>
        </p:blipFill>
        <p:spPr>
          <a:xfrm rot="0" flipH="0" flipV="0">
            <a:off x="6594659" y="1758621"/>
            <a:ext cx="5374508" cy="43038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流程图: 可选过程 8"/>
          <p:cNvSpPr/>
          <p:nvPr/>
        </p:nvSpPr>
        <p:spPr>
          <a:xfrm rot="0" flipH="0" flipV="0">
            <a:off x="221286" y="791601"/>
            <a:ext cx="11700483" cy="5871997"/>
          </a:xfrm>
          <a:prstGeom prst="flowChartAlternateProcess">
            <a:avLst/>
          </a:prstGeom>
          <a:solidFill>
            <a:schemeClr val="lt1"/>
          </a:solidFill>
          <a:ln>
            <a:noFill/>
          </a:ln>
        </p:spPr>
        <p:txBody>
          <a:bodyPr vert="horz" wrap="square" lIns="0" tIns="0" rIns="0" bIns="0" numCol="1" spcCol="0" anchor="t" anchorCtr="0"/>
          <a:lstStyle/>
          <a:p>
            <a:pPr lvl="0" algn="l">
              <a:lnSpc>
                <a:spcPct val="130000"/>
              </a:lnSpc>
            </a:pPr>
            <a:r>
              <a:rPr lang="zh-CN" altLang="zh-CN" b="1">
                <a:solidFill>
                  <a:srgbClr val="333333"/>
                </a:solidFill>
                <a:latin typeface="SimHei"/>
                <a:ea typeface="SimHei"/>
              </a:rPr>
              <a:t>分类</a:t>
            </a:r>
          </a:p>
          <a:p>
            <a:pPr marL="285750" lvl="0" indent="-285750">
              <a:lnSpc>
                <a:spcPct val="130000"/>
              </a:lnSpc>
              <a:buFont typeface="Zapf Dingbats" charset="0"/>
              <a:buChar char="✧"/>
            </a:pPr>
            <a:r>
              <a:rPr lang="zh-CN" altLang="zh-CN">
                <a:solidFill>
                  <a:srgbClr val="333333"/>
                </a:solidFill>
                <a:latin typeface="FangSong"/>
                <a:ea typeface="FangSong"/>
              </a:rPr>
              <a:t>直流系统、交流系统和交直混合系统等几种</a:t>
            </a:r>
          </a:p>
          <a:p>
            <a:pPr marL="285750" lvl="0" indent="-285750">
              <a:lnSpc>
                <a:spcPct val="130000"/>
              </a:lnSpc>
              <a:buFont typeface="Zapf Dingbats" charset="0"/>
              <a:buChar char="✧"/>
            </a:pPr>
            <a:r>
              <a:rPr lang="zh-CN" altLang="zh-CN">
                <a:solidFill>
                  <a:srgbClr val="333333"/>
                </a:solidFill>
                <a:latin typeface="FangSong"/>
                <a:ea typeface="FangSong"/>
              </a:rPr>
              <a:t>基本的太阳能发电系统由</a:t>
            </a:r>
            <a:r>
              <a:rPr lang="zh-CN" altLang="zh-CN" b="1">
                <a:solidFill>
                  <a:srgbClr val="333333"/>
                </a:solidFill>
                <a:latin typeface="FangSong"/>
                <a:ea typeface="FangSong"/>
              </a:rPr>
              <a:t>太阳电池方阵</a:t>
            </a:r>
            <a:r>
              <a:rPr lang="zh-CN" altLang="zh-CN">
                <a:solidFill>
                  <a:srgbClr val="333333"/>
                </a:solidFill>
                <a:latin typeface="FangSong"/>
                <a:ea typeface="FangSong"/>
              </a:rPr>
              <a:t>、</a:t>
            </a:r>
            <a:r>
              <a:rPr lang="zh-CN" altLang="zh-CN" b="1">
                <a:solidFill>
                  <a:srgbClr val="333333"/>
                </a:solidFill>
                <a:latin typeface="FangSong"/>
                <a:ea typeface="FangSong"/>
              </a:rPr>
              <a:t>控制器</a:t>
            </a:r>
            <a:r>
              <a:rPr lang="zh-CN" altLang="zh-CN">
                <a:solidFill>
                  <a:srgbClr val="333333"/>
                </a:solidFill>
                <a:latin typeface="FangSong"/>
                <a:ea typeface="FangSong"/>
              </a:rPr>
              <a:t>、</a:t>
            </a:r>
            <a:r>
              <a:rPr lang="zh-CN" altLang="zh-CN" b="1">
                <a:solidFill>
                  <a:srgbClr val="333333"/>
                </a:solidFill>
                <a:latin typeface="FangSong"/>
                <a:ea typeface="FangSong"/>
              </a:rPr>
              <a:t>蓄电池组</a:t>
            </a:r>
            <a:r>
              <a:rPr lang="zh-CN" altLang="zh-CN">
                <a:solidFill>
                  <a:srgbClr val="333333"/>
                </a:solidFill>
                <a:latin typeface="FangSong"/>
                <a:ea typeface="FangSong"/>
              </a:rPr>
              <a:t>和</a:t>
            </a:r>
            <a:r>
              <a:rPr lang="zh-CN" altLang="zh-CN" b="1">
                <a:solidFill>
                  <a:srgbClr val="333333"/>
                </a:solidFill>
                <a:latin typeface="FangSong"/>
                <a:ea typeface="FangSong"/>
              </a:rPr>
              <a:t>逆变器</a:t>
            </a:r>
            <a:r>
              <a:rPr lang="zh-CN" altLang="zh-CN">
                <a:solidFill>
                  <a:srgbClr val="333333"/>
                </a:solidFill>
                <a:latin typeface="FangSong"/>
                <a:ea typeface="FangSong"/>
              </a:rPr>
              <a:t>构成</a:t>
            </a:r>
          </a:p>
          <a:p>
            <a:pPr marL="285750" lvl="0" indent="-285750">
              <a:lnSpc>
                <a:spcPct val="130000"/>
              </a:lnSpc>
              <a:buFont typeface="Zapf Dingbats" charset="0"/>
              <a:buChar char="✧"/>
            </a:pPr>
            <a:endParaRPr lang="en-US" altLang="en-US">
              <a:solidFill>
                <a:srgbClr val="333333"/>
              </a:solidFill>
              <a:latin typeface="Open Sans"/>
              <a:ea typeface="Open Sans"/>
            </a:endParaRPr>
          </a:p>
          <a:p>
            <a:pPr lvl="0" algn="l">
              <a:lnSpc>
                <a:spcPct val="130000"/>
              </a:lnSpc>
            </a:pPr>
            <a:r>
              <a:rPr lang="zh-CN" altLang="zh-CN" b="1">
                <a:solidFill>
                  <a:srgbClr val="333333"/>
                </a:solidFill>
                <a:latin typeface="SimHei"/>
                <a:ea typeface="SimHei"/>
              </a:rPr>
              <a:t>蓄电池组</a:t>
            </a:r>
          </a:p>
          <a:p>
            <a:pPr marL="285750" lvl="0" indent="-285750">
              <a:lnSpc>
                <a:spcPct val="130000"/>
              </a:lnSpc>
              <a:buFont typeface="Zapf Dingbats" charset="0"/>
              <a:buChar char="✧"/>
            </a:pPr>
            <a:r>
              <a:rPr lang="zh-CN" altLang="zh-CN">
                <a:solidFill>
                  <a:srgbClr val="333333"/>
                </a:solidFill>
                <a:latin typeface="FangSong"/>
                <a:ea typeface="FangSong"/>
              </a:rPr>
              <a:t>其作用是贮存太阳能电池方阵受光照时发出的电能并可随时向负载供电。</a:t>
            </a:r>
          </a:p>
          <a:p>
            <a:pPr marL="285750" lvl="0" indent="-285750">
              <a:lnSpc>
                <a:spcPct val="130000"/>
              </a:lnSpc>
              <a:buFont typeface="Zapf Dingbats" charset="0"/>
              <a:buChar char="✧"/>
            </a:pPr>
            <a:r>
              <a:rPr lang="zh-CN" altLang="zh-CN">
                <a:solidFill>
                  <a:srgbClr val="333333"/>
                </a:solidFill>
                <a:latin typeface="FangSong"/>
                <a:ea typeface="FangSong"/>
              </a:rPr>
              <a:t>太阳能电池发电对所用蓄电池组的基本要求是：a.自放电率低；b.使用寿命长；c.深放电能力强；d.充电效率高；e.少维护或免维护；f.工作温度范围宽；g.价格低廉。</a:t>
            </a:r>
          </a:p>
          <a:p>
            <a:pPr marL="285750" lvl="0" indent="-285750">
              <a:lnSpc>
                <a:spcPct val="130000"/>
              </a:lnSpc>
              <a:buFont typeface="Zapf Dingbats" charset="0"/>
              <a:buChar char="✧"/>
            </a:pPr>
            <a:r>
              <a:rPr lang="zh-CN" altLang="zh-CN">
                <a:solidFill>
                  <a:srgbClr val="333333"/>
                </a:solidFill>
                <a:latin typeface="FangSong"/>
                <a:ea typeface="FangSong"/>
              </a:rPr>
              <a:t>目前我国与太阳能发电系统配套使用的蓄电池主要是铅酸蓄电池和镉镍蓄电池。</a:t>
            </a:r>
          </a:p>
          <a:p>
            <a:pPr marL="285750" lvl="0" indent="-285750">
              <a:lnSpc>
                <a:spcPct val="130000"/>
              </a:lnSpc>
              <a:buFont typeface="Zapf Dingbats" charset="0"/>
              <a:buChar char="✧"/>
            </a:pPr>
            <a:endParaRPr lang="en-US" altLang="en-US">
              <a:solidFill>
                <a:srgbClr val="333333"/>
              </a:solidFill>
              <a:latin typeface="Open Sans"/>
              <a:ea typeface="Open Sans"/>
            </a:endParaRPr>
          </a:p>
          <a:p>
            <a:pPr lvl="0" algn="l">
              <a:lnSpc>
                <a:spcPct val="130000"/>
              </a:lnSpc>
            </a:pPr>
            <a:r>
              <a:rPr lang="zh-CN" altLang="zh-CN" b="1">
                <a:solidFill>
                  <a:srgbClr val="333333"/>
                </a:solidFill>
                <a:latin typeface="SimHei"/>
                <a:ea typeface="SimHei"/>
              </a:rPr>
              <a:t>逆变器</a:t>
            </a:r>
          </a:p>
          <a:p>
            <a:pPr marL="285750" lvl="0" indent="-285750">
              <a:lnSpc>
                <a:spcPct val="130000"/>
              </a:lnSpc>
              <a:buFont typeface="Zapf Dingbats" charset="0"/>
              <a:buChar char="✧"/>
            </a:pPr>
            <a:r>
              <a:rPr lang="zh-CN" altLang="zh-CN">
                <a:solidFill>
                  <a:srgbClr val="333333"/>
                </a:solidFill>
                <a:latin typeface="FangSong"/>
                <a:ea typeface="FangSong"/>
              </a:rPr>
              <a:t>是将直流电转换成交流电的设备。</a:t>
            </a:r>
          </a:p>
          <a:p>
            <a:pPr marL="285750" lvl="0" indent="-285750">
              <a:lnSpc>
                <a:spcPct val="130000"/>
              </a:lnSpc>
              <a:buFont typeface="Zapf Dingbats" charset="0"/>
              <a:buChar char="✧"/>
            </a:pPr>
            <a:r>
              <a:rPr lang="zh-CN" altLang="zh-CN">
                <a:solidFill>
                  <a:srgbClr val="333333"/>
                </a:solidFill>
                <a:latin typeface="FangSong"/>
                <a:ea typeface="FangSong"/>
              </a:rPr>
              <a:t>由于太阳能电池和蓄电池是直流电源，而负载是交流负载时，逆变器是必不可少的。</a:t>
            </a:r>
          </a:p>
          <a:p>
            <a:pPr marL="285750" lvl="0" indent="-285750">
              <a:lnSpc>
                <a:spcPct val="130000"/>
              </a:lnSpc>
              <a:buFont typeface="Zapf Dingbats" charset="0"/>
              <a:buChar char="✧"/>
            </a:pPr>
            <a:r>
              <a:rPr lang="zh-CN" altLang="zh-CN">
                <a:solidFill>
                  <a:srgbClr val="333333"/>
                </a:solidFill>
                <a:latin typeface="FangSong"/>
                <a:ea typeface="FangSong"/>
              </a:rPr>
              <a:t>一般分为独立逆变器和并网逆变器。</a:t>
            </a:r>
          </a:p>
          <a:p>
            <a:pPr marL="285750" lvl="0" indent="-285750">
              <a:lnSpc>
                <a:spcPct val="130000"/>
              </a:lnSpc>
              <a:buFont typeface="Zapf Dingbats" charset="0"/>
              <a:buChar char="✧"/>
            </a:pPr>
            <a:r>
              <a:rPr lang="zh-CN" altLang="zh-CN">
                <a:solidFill>
                  <a:srgbClr val="333333"/>
                </a:solidFill>
                <a:latin typeface="FangSong"/>
                <a:ea typeface="FangSong"/>
              </a:rPr>
              <a:t>逆变器保护功能：a、过载保护；b、短路保护；c、接反保护；d、欠压保护；e、过压保护；f、过热保护。</a:t>
            </a:r>
          </a:p>
        </p:txBody>
      </p:sp>
      <p:grpSp>
        <p:nvGrpSpPr>
          <p:cNvPr id="3" name="组合 2"/>
          <p:cNvGrpSpPr/>
          <p:nvPr/>
        </p:nvGrpSpPr>
        <p:grpSpPr>
          <a:xfrm>
            <a:off x="132715" y="158115"/>
            <a:ext cx="4879975" cy="400050"/>
            <a:chOff x="209" y="249"/>
            <a:chExt cx="7685" cy="630"/>
          </a:xfrm>
        </p:grpSpPr>
        <p:sp>
          <p:nvSpPr>
            <p:cNvPr id="15" name="TextBox 7"/>
            <p:cNvSpPr txBox="1"/>
            <p:nvPr/>
          </p:nvSpPr>
          <p:spPr>
            <a:xfrm>
              <a:off x="974" y="249"/>
              <a:ext cx="6920" cy="630"/>
            </a:xfrm>
            <a:prstGeom prst="rect">
              <a:avLst/>
            </a:prstGeom>
            <a:noFill/>
          </p:spPr>
          <p:txBody>
            <a:bodyPr wrap="square">
              <a:spAutoFit/>
            </a:bodyPr>
            <a:lstStyle/>
            <a:p>
              <a:pPr marL="342900" lvl="0" indent="-342900">
                <a:buFont typeface="Wingdings" charset="0"/>
                <a:buChar char="Ø"/>
              </a:pPr>
              <a:r>
                <a:rPr lang="zh-CN" altLang="zh-CN" sz="2000">
                  <a:latin typeface="黑体"/>
                  <a:ea typeface="黑体"/>
                </a:rPr>
                <a:t>光伏发电的原理</a:t>
              </a:r>
            </a:p>
          </p:txBody>
        </p:sp>
        <p:sp>
          <p:nvSpPr>
            <p:cNvPr id="16" name="Oval 15"/>
            <p:cNvSpPr/>
            <p:nvPr/>
          </p:nvSpPr>
          <p:spPr>
            <a:xfrm>
              <a:off x="209" y="301"/>
              <a:ext cx="524" cy="528"/>
            </a:xfrm>
            <a:custGeom>
              <a:rect l="l" t="t" r="r" b="b"/>
              <a:pathLst>
                <a:path w="524" h="528">
                  <a:moveTo>
                    <a:pt x="101" y="157"/>
                  </a:moveTo>
                  <a:lnTo>
                    <a:pt x="524" y="157"/>
                  </a:lnTo>
                  <a:lnTo>
                    <a:pt x="481" y="528"/>
                  </a:lnTo>
                  <a:lnTo>
                    <a:pt x="101" y="528"/>
                  </a:lnTo>
                  <a:close/>
                  <a:moveTo>
                    <a:pt x="0" y="0"/>
                  </a:moveTo>
                  <a:lnTo>
                    <a:pt x="119" y="0"/>
                  </a:lnTo>
                  <a:lnTo>
                    <a:pt x="133" y="33"/>
                  </a:lnTo>
                  <a:lnTo>
                    <a:pt x="379" y="33"/>
                  </a:lnTo>
                  <a:lnTo>
                    <a:pt x="379" y="108"/>
                  </a:lnTo>
                  <a:lnTo>
                    <a:pt x="60" y="108"/>
                  </a:lnTo>
                  <a:lnTo>
                    <a:pt x="60" y="528"/>
                  </a:lnTo>
                  <a:lnTo>
                    <a:pt x="0" y="528"/>
                  </a:lnTo>
                  <a:close/>
                </a:path>
              </a:pathLst>
            </a:custGeom>
            <a:solidFill>
              <a:srgbClr val="A2C2D1"/>
            </a:solidFill>
            <a:ln>
              <a:noFill/>
            </a:ln>
          </p:spPr>
          <p:txBody>
            <a:bodyPr anchor="ctr"/>
            <a:lstStyle>
              <a:lvl1pPr marL="0" lvl="0" algn="l" defTabSz="457200">
                <a:defRPr sz="1800" kern="1200">
                  <a:solidFill>
                    <a:schemeClr val="lt1"/>
                  </a:solidFill>
                  <a:latin typeface="Calibri"/>
                  <a:ea typeface="微软雅黑"/>
                </a:defRPr>
              </a:lvl1pPr>
              <a:lvl2pPr marL="457200" lvl="1" algn="l" defTabSz="457200">
                <a:defRPr sz="1800" kern="1200">
                  <a:solidFill>
                    <a:schemeClr val="lt1"/>
                  </a:solidFill>
                  <a:latin typeface="Calibri"/>
                  <a:ea typeface="微软雅黑"/>
                </a:defRPr>
              </a:lvl2pPr>
              <a:lvl3pPr marL="914400" lvl="2" algn="l" defTabSz="457200">
                <a:defRPr sz="1800" kern="1200">
                  <a:solidFill>
                    <a:schemeClr val="lt1"/>
                  </a:solidFill>
                  <a:latin typeface="Calibri"/>
                  <a:ea typeface="微软雅黑"/>
                </a:defRPr>
              </a:lvl3pPr>
              <a:lvl4pPr marL="1371600" lvl="3" algn="l" defTabSz="457200">
                <a:defRPr sz="1800" kern="1200">
                  <a:solidFill>
                    <a:schemeClr val="lt1"/>
                  </a:solidFill>
                  <a:latin typeface="Calibri"/>
                  <a:ea typeface="微软雅黑"/>
                </a:defRPr>
              </a:lvl4pPr>
              <a:lvl5pPr marL="1828800" lvl="4" algn="l" defTabSz="457200">
                <a:defRPr sz="1800" kern="1200">
                  <a:solidFill>
                    <a:schemeClr val="lt1"/>
                  </a:solidFill>
                  <a:latin typeface="Calibri"/>
                  <a:ea typeface="微软雅黑"/>
                </a:defRPr>
              </a:lvl5pPr>
              <a:lvl6pPr marL="2286000" lvl="5" algn="l" defTabSz="457200">
                <a:defRPr sz="1800" kern="1200">
                  <a:solidFill>
                    <a:schemeClr val="lt1"/>
                  </a:solidFill>
                  <a:latin typeface="Calibri"/>
                  <a:ea typeface="微软雅黑"/>
                </a:defRPr>
              </a:lvl6pPr>
              <a:lvl7pPr marL="2743200" lvl="6" algn="l" defTabSz="457200">
                <a:defRPr sz="1800" kern="1200">
                  <a:solidFill>
                    <a:schemeClr val="lt1"/>
                  </a:solidFill>
                  <a:latin typeface="Calibri"/>
                  <a:ea typeface="微软雅黑"/>
                </a:defRPr>
              </a:lvl7pPr>
              <a:lvl8pPr marL="3200400" lvl="7" algn="l" defTabSz="457200">
                <a:defRPr sz="1800" kern="1200">
                  <a:solidFill>
                    <a:schemeClr val="lt1"/>
                  </a:solidFill>
                  <a:latin typeface="Calibri"/>
                  <a:ea typeface="微软雅黑"/>
                </a:defRPr>
              </a:lvl8pPr>
              <a:lvl9pPr marL="3657600" lvl="8" algn="l" defTabSz="457200">
                <a:defRPr sz="1800" kern="1200">
                  <a:solidFill>
                    <a:schemeClr val="lt1"/>
                  </a:solidFill>
                  <a:latin typeface="Calibri"/>
                  <a:ea typeface="微软雅黑"/>
                </a:defRPr>
              </a:lvl9pPr>
            </a:lstStyle>
            <a:p>
              <a:pPr algn="ctr"/>
              <a:endParaRPr lang="zh-CN" altLang="en-US" b="1">
                <a:solidFill>
                  <a:schemeClr val="tx1"/>
                </a:solidFill>
                <a:latin typeface="等线"/>
                <a:ea typeface="等线"/>
              </a:endParaRPr>
            </a:p>
          </p:txBody>
        </p:sp>
      </p:grpSp>
      <p:sp>
        <p:nvSpPr>
          <p:cNvPr id="18" name="矩形 17"/>
          <p:cNvSpPr/>
          <p:nvPr/>
        </p:nvSpPr>
        <p:spPr>
          <a:xfrm>
            <a:off x="0" y="628015"/>
            <a:ext cx="12220575" cy="75565"/>
          </a:xfrm>
          <a:prstGeom prst="rect">
            <a:avLst/>
          </a:prstGeom>
          <a:solidFill>
            <a:srgbClr val="A2C2D1"/>
          </a:solidFill>
          <a:ln>
            <a:noFill/>
          </a:ln>
        </p:spPr>
        <p:txBody>
          <a:bodyPr anchor="ctr"/>
          <a:lstStyle/>
          <a:p>
            <a:pPr algn="ctr"/>
            <a:endParaRPr lang="zh-CN" altLang="en-US">
              <a:solidFill>
                <a:schemeClr val="lt1"/>
              </a:solidFill>
            </a:endParaRPr>
          </a:p>
        </p:txBody>
      </p:sp>
    </p:spTree>
  </p:cSld>
  <p:clrMapOvr>
    <a:masterClrMapping/>
  </p:clrMapOvr>
</p:sld>
</file>

<file path=ppt/tags/tag1.xml><?xml version="1.0" encoding="utf-8"?>
<p:tagLst xmlns:p="http://schemas.openxmlformats.org/presentationml/2006/main">
  <p:tag name="PA" val="v5.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2173</Words>
  <Application>WPS Presentation</Application>
  <PresentationFormat>宽屏</PresentationFormat>
  <Paragraphs>218</Paragraphs>
  <Slides>18</Slides>
  <Notes>18</Notes>
  <HiddenSlides>0</HiddenSlides>
  <MMClips>0</MMClips>
  <ScaleCrop>false</ScaleCrop>
  <HeadingPairs>
    <vt:vector size="6" baseType="variant">
      <vt:variant>
        <vt:lpstr>已用的字体</vt:lpstr>
      </vt:variant>
      <vt:variant>
        <vt:i4>38</vt:i4>
      </vt:variant>
      <vt:variant>
        <vt:lpstr>主题</vt:lpstr>
      </vt:variant>
      <vt:variant>
        <vt:i4>1</vt:i4>
      </vt:variant>
      <vt:variant>
        <vt:lpstr>幻灯片标题</vt:lpstr>
      </vt:variant>
      <vt:variant>
        <vt:i4>18</vt:i4>
      </vt:variant>
    </vt:vector>
  </HeadingPairs>
  <TitlesOfParts>
    <vt:vector size="57" baseType="lpstr">
      <vt:lpstr>Arial</vt:lpstr>
      <vt:lpstr>SimSun</vt:lpstr>
      <vt:lpstr>Wingdings</vt:lpstr>
      <vt:lpstr>SimHei</vt:lpstr>
      <vt:lpstr>等线</vt:lpstr>
      <vt:lpstr>微软雅黑</vt:lpstr>
      <vt:lpstr>黑体</vt:lpstr>
      <vt:lpstr>汉仪旗黑X1-75W</vt:lpstr>
      <vt:lpstr>阿里巴巴普惠体 B</vt:lpstr>
      <vt:lpstr>汉仪旗黑X1-55W</vt:lpstr>
      <vt:lpstr>Wingdings</vt:lpstr>
      <vt:lpstr>汉仪黑方简</vt:lpstr>
      <vt:lpstr>思源黑体 CN Light</vt:lpstr>
      <vt:lpstr>方正黑体_GBK</vt:lpstr>
      <vt:lpstr>Calibri</vt:lpstr>
      <vt:lpstr>Source Sans Pro Light</vt:lpstr>
      <vt:lpstr>Open Sans</vt:lpstr>
      <vt:lpstr>Helvetica Light</vt:lpstr>
      <vt:lpstr>Arial Unicode MS</vt:lpstr>
      <vt:lpstr>Andale Mono</vt:lpstr>
      <vt:lpstr>Noto Looped Thai Light</vt:lpstr>
      <vt:lpstr>Raleway</vt:lpstr>
      <vt:lpstr>思源黑体 CN Heavy</vt:lpstr>
      <vt:lpstr>Calibri</vt:lpstr>
      <vt:lpstr>思源黑体 CN Medium</vt:lpstr>
      <vt:lpstr>方正姚体</vt:lpstr>
      <vt:lpstr>Calibri Light</vt:lpstr>
      <vt:lpstr>FontAwesome</vt:lpstr>
      <vt:lpstr>Kontrapunkt Bob Bold</vt:lpstr>
      <vt:lpstr>Lato Regular</vt:lpstr>
      <vt:lpstr>字魂36号-正文宋楷</vt:lpstr>
      <vt:lpstr>思源黑体 CN Normal</vt:lpstr>
      <vt:lpstr>Symbol</vt:lpstr>
      <vt:lpstr>HarmonyOS Sans SC</vt:lpstr>
      <vt:lpstr>DejaVu Sans Condensed</vt:lpstr>
      <vt:lpstr>FreeSans</vt:lpstr>
      <vt:lpstr>宋体</vt:lpstr>
      <vt:lpstr>HarmonyOS Sans Condensed Thin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ss</dc:title>
  <dc:creator>ss</dc:creator>
  <cp:keywords>ss</cp:keywords>
  <dc:description>ss</dc:description>
  <dc:subject>6</dc:subject>
  <cp:category>ss</cp:category>
  <cp:lastModifiedBy>alan</cp:lastModifiedBy>
  <cp:revision>10</cp:revision>
  <dcterms:created xsi:type="dcterms:W3CDTF">2023-10-25T02:08:24Z</dcterms:created>
  <dcterms:modified xsi:type="dcterms:W3CDTF">2023-10-25T02:08:24Z</dcterms:modified>
  <cp:version>6</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1033-11.1.0.11704</vt:lpwstr>
  </property>
  <property fmtid="{D5CDD505-2E9C-101B-9397-08002B2CF9AE}" pid="3" name="KSOTemplateUUID">
    <vt:lpwstr>v1.0_mb_PUrl/lSoZ3sBB66BXRyIxA==</vt:lpwstr>
  </property>
  <property fmtid="{D5CDD505-2E9C-101B-9397-08002B2CF9AE}" pid="4" name="ICV">
    <vt:lpwstr>3C4F86EC0FB34E6FA4B3F41DFC028E2C</vt:lpwstr>
  </property>
</Properties>
</file>